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7" r:id="rId2"/>
    <p:sldId id="341" r:id="rId3"/>
    <p:sldId id="380" r:id="rId4"/>
    <p:sldId id="394" r:id="rId5"/>
    <p:sldId id="395" r:id="rId6"/>
    <p:sldId id="396" r:id="rId7"/>
    <p:sldId id="397" r:id="rId8"/>
    <p:sldId id="398" r:id="rId9"/>
    <p:sldId id="399" r:id="rId10"/>
    <p:sldId id="402" r:id="rId11"/>
    <p:sldId id="400" r:id="rId12"/>
    <p:sldId id="442" r:id="rId13"/>
    <p:sldId id="403" r:id="rId14"/>
    <p:sldId id="405" r:id="rId15"/>
    <p:sldId id="407" r:id="rId16"/>
    <p:sldId id="408" r:id="rId17"/>
    <p:sldId id="409" r:id="rId18"/>
    <p:sldId id="410" r:id="rId19"/>
    <p:sldId id="411" r:id="rId20"/>
    <p:sldId id="418" r:id="rId21"/>
    <p:sldId id="425" r:id="rId22"/>
    <p:sldId id="420" r:id="rId23"/>
    <p:sldId id="424" r:id="rId24"/>
    <p:sldId id="426" r:id="rId25"/>
    <p:sldId id="421" r:id="rId26"/>
    <p:sldId id="422" r:id="rId27"/>
    <p:sldId id="419" r:id="rId28"/>
    <p:sldId id="423" r:id="rId29"/>
    <p:sldId id="412" r:id="rId30"/>
    <p:sldId id="413" r:id="rId31"/>
    <p:sldId id="428" r:id="rId32"/>
    <p:sldId id="429" r:id="rId33"/>
    <p:sldId id="430" r:id="rId34"/>
    <p:sldId id="431" r:id="rId35"/>
    <p:sldId id="432" r:id="rId36"/>
    <p:sldId id="433" r:id="rId37"/>
    <p:sldId id="427" r:id="rId38"/>
    <p:sldId id="440" r:id="rId39"/>
    <p:sldId id="436" r:id="rId40"/>
    <p:sldId id="437" r:id="rId41"/>
    <p:sldId id="438" r:id="rId42"/>
    <p:sldId id="439" r:id="rId43"/>
    <p:sldId id="434" r:id="rId44"/>
    <p:sldId id="435" r:id="rId45"/>
    <p:sldId id="441" r:id="rId46"/>
    <p:sldId id="414" r:id="rId47"/>
    <p:sldId id="415" r:id="rId48"/>
    <p:sldId id="416" r:id="rId49"/>
    <p:sldId id="417" r:id="rId50"/>
    <p:sldId id="382" r:id="rId5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ctorS" initials="VictorS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4A21"/>
    <a:srgbClr val="FFFFFF"/>
    <a:srgbClr val="FFF57C"/>
    <a:srgbClr val="FEC020"/>
    <a:srgbClr val="F05364"/>
    <a:srgbClr val="55467A"/>
    <a:srgbClr val="6F4E72"/>
    <a:srgbClr val="B61A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072" autoAdjust="0"/>
  </p:normalViewPr>
  <p:slideViewPr>
    <p:cSldViewPr snapToGrid="0">
      <p:cViewPr varScale="1">
        <p:scale>
          <a:sx n="69" d="100"/>
          <a:sy n="69" d="100"/>
        </p:scale>
        <p:origin x="-538" y="-67"/>
      </p:cViewPr>
      <p:guideLst>
        <p:guide orient="horz" pos="2160"/>
        <p:guide pos="12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-253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Существующие клиенты</c:v>
                </c:pt>
              </c:strCache>
            </c:strRef>
          </c:tx>
          <c:spPr>
            <a:solidFill>
              <a:srgbClr val="00645A"/>
            </a:solidFill>
          </c:spPr>
          <c:invertIfNegative val="0"/>
          <c:dLbls>
            <c:dLbl>
              <c:idx val="0"/>
              <c:layout>
                <c:manualLayout>
                  <c:x val="-1.746230616840153E-3"/>
                  <c:y val="6.177515178475008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2008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8.004029551092348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2009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0.10773084721732118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2010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746230616840153E-3"/>
                  <c:y val="0.1348359894405582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2011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0.17136627689290501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2012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0.21398503317101444"/>
                </c:manualLayout>
              </c:layout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0.26269225827488651"/>
                </c:manualLayout>
              </c:layout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4924612336803061E-3"/>
                  <c:y val="0.3208248913589829"/>
                </c:manualLayout>
              </c:layout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Pos val="inBase"/>
            <c:showLegendKey val="0"/>
            <c:showVal val="0"/>
            <c:showCatName val="1"/>
            <c:showSerName val="0"/>
            <c:showPercent val="0"/>
            <c:showBubbleSize val="0"/>
            <c:showLeaderLines val="0"/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0</c:v>
                </c:pt>
                <c:pt idx="1">
                  <c:v>15</c:v>
                </c:pt>
                <c:pt idx="2">
                  <c:v>35</c:v>
                </c:pt>
                <c:pt idx="3">
                  <c:v>60</c:v>
                </c:pt>
                <c:pt idx="4">
                  <c:v>90</c:v>
                </c:pt>
                <c:pt idx="5">
                  <c:v>125</c:v>
                </c:pt>
                <c:pt idx="6">
                  <c:v>165</c:v>
                </c:pt>
                <c:pt idx="7">
                  <c:v>210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Новые клиенты</c:v>
                </c:pt>
              </c:strCache>
            </c:strRef>
          </c:tx>
          <c:invertIfNegative val="0"/>
          <c:dLbls>
            <c:delete val="1"/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</c:numCache>
            </c:num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15</c:v>
                </c:pt>
                <c:pt idx="1">
                  <c:v>20</c:v>
                </c:pt>
                <c:pt idx="2">
                  <c:v>25</c:v>
                </c:pt>
                <c:pt idx="3">
                  <c:v>30</c:v>
                </c:pt>
                <c:pt idx="4">
                  <c:v>35</c:v>
                </c:pt>
                <c:pt idx="5">
                  <c:v>40</c:v>
                </c:pt>
                <c:pt idx="6">
                  <c:v>45</c:v>
                </c:pt>
                <c:pt idx="7">
                  <c:v>50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5495296"/>
        <c:axId val="129684992"/>
      </c:barChart>
      <c:catAx>
        <c:axId val="35495296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 smtClean="0">
                    <a:solidFill>
                      <a:srgbClr val="FFFFFF"/>
                    </a:solidFill>
                  </a:rPr>
                  <a:t>   </a:t>
                </a:r>
                <a:endParaRPr lang="ru-RU" dirty="0">
                  <a:solidFill>
                    <a:srgbClr val="FFFFFF"/>
                  </a:solidFill>
                </a:endParaRPr>
              </a:p>
            </c:rich>
          </c:tx>
          <c:layout>
            <c:manualLayout>
              <c:xMode val="edge"/>
              <c:yMode val="edge"/>
              <c:x val="0.42410441744096772"/>
              <c:y val="0.73394505296143309"/>
            </c:manualLayout>
          </c:layout>
          <c:overlay val="0"/>
        </c:title>
        <c:numFmt formatCode="General" sourceLinked="1"/>
        <c:majorTickMark val="out"/>
        <c:minorTickMark val="none"/>
        <c:tickLblPos val="none"/>
        <c:crossAx val="129684992"/>
        <c:crosses val="autoZero"/>
        <c:auto val="1"/>
        <c:lblAlgn val="ctr"/>
        <c:lblOffset val="100"/>
        <c:noMultiLvlLbl val="0"/>
      </c:catAx>
      <c:valAx>
        <c:axId val="129684992"/>
        <c:scaling>
          <c:orientation val="minMax"/>
        </c:scaling>
        <c:delete val="1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 dirty="0" smtClean="0"/>
                  <a:t>Количество клиентов</a:t>
                </a:r>
                <a:endParaRPr lang="ru-RU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one"/>
        <c:crossAx val="3549529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19754E-6BB5-4DFA-BF44-B7BAE87C2D28}" type="doc">
      <dgm:prSet loTypeId="urn:microsoft.com/office/officeart/2005/8/layout/radial4" loCatId="relationship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FE96FF53-33EC-424A-AE80-686BC11F7F2C}">
      <dgm:prSet phldrT="[Текст]"/>
      <dgm:spPr/>
      <dgm:t>
        <a:bodyPr/>
        <a:lstStyle/>
        <a:p>
          <a:r>
            <a:rPr lang="ru-RU" dirty="0" smtClean="0"/>
            <a:t>Жизненный цикл</a:t>
          </a:r>
          <a:endParaRPr lang="ru-RU" dirty="0"/>
        </a:p>
      </dgm:t>
    </dgm:pt>
    <dgm:pt modelId="{BADCA469-CFE2-430D-B949-A66B1E0FC4B3}" type="parTrans" cxnId="{090C4F23-F305-49D6-AEC5-87B5060E2C59}">
      <dgm:prSet/>
      <dgm:spPr/>
      <dgm:t>
        <a:bodyPr/>
        <a:lstStyle/>
        <a:p>
          <a:endParaRPr lang="ru-RU"/>
        </a:p>
      </dgm:t>
    </dgm:pt>
    <dgm:pt modelId="{E77F804A-7B54-471E-9B91-2079FA5B7FE0}" type="sibTrans" cxnId="{090C4F23-F305-49D6-AEC5-87B5060E2C59}">
      <dgm:prSet/>
      <dgm:spPr/>
      <dgm:t>
        <a:bodyPr/>
        <a:lstStyle/>
        <a:p>
          <a:endParaRPr lang="ru-RU"/>
        </a:p>
      </dgm:t>
    </dgm:pt>
    <dgm:pt modelId="{D05A8483-5DC2-4CEE-8D5C-8AB8F9A33724}">
      <dgm:prSet phldrT="[Текст]"/>
      <dgm:spPr/>
      <dgm:t>
        <a:bodyPr/>
        <a:lstStyle/>
        <a:p>
          <a:r>
            <a:rPr lang="ru-RU" dirty="0" smtClean="0">
              <a:ea typeface="ＭＳ Ｐゴシック" pitchFamily="34" charset="-128"/>
            </a:rPr>
            <a:t>Состояния</a:t>
          </a:r>
          <a:endParaRPr lang="ru-RU" dirty="0"/>
        </a:p>
      </dgm:t>
    </dgm:pt>
    <dgm:pt modelId="{FD05D4FB-CDD9-464B-ADF2-B2B9D98C2D3A}" type="parTrans" cxnId="{ECB5AB23-C9CD-4CF1-B925-1CBEA3238A98}">
      <dgm:prSet/>
      <dgm:spPr/>
      <dgm:t>
        <a:bodyPr/>
        <a:lstStyle/>
        <a:p>
          <a:endParaRPr lang="ru-RU"/>
        </a:p>
      </dgm:t>
    </dgm:pt>
    <dgm:pt modelId="{A6EA86F8-C056-478F-AD9F-D5FAACE7041C}" type="sibTrans" cxnId="{ECB5AB23-C9CD-4CF1-B925-1CBEA3238A98}">
      <dgm:prSet/>
      <dgm:spPr/>
      <dgm:t>
        <a:bodyPr/>
        <a:lstStyle/>
        <a:p>
          <a:endParaRPr lang="ru-RU"/>
        </a:p>
      </dgm:t>
    </dgm:pt>
    <dgm:pt modelId="{F809633C-26B3-4563-9F18-798DF855FCB7}">
      <dgm:prSet/>
      <dgm:spPr/>
      <dgm:t>
        <a:bodyPr/>
        <a:lstStyle/>
        <a:p>
          <a:r>
            <a:rPr lang="ru-RU" dirty="0" smtClean="0">
              <a:ea typeface="ＭＳ Ｐゴシック" pitchFamily="34" charset="-128"/>
            </a:rPr>
            <a:t>Разрешенные операции</a:t>
          </a:r>
        </a:p>
      </dgm:t>
    </dgm:pt>
    <dgm:pt modelId="{F14C9472-1487-4B37-9DC3-9B1AB5DE0D56}" type="parTrans" cxnId="{37BE0528-0805-4F73-8FCC-D2B8600F8E5A}">
      <dgm:prSet/>
      <dgm:spPr/>
      <dgm:t>
        <a:bodyPr/>
        <a:lstStyle/>
        <a:p>
          <a:endParaRPr lang="ru-RU"/>
        </a:p>
      </dgm:t>
    </dgm:pt>
    <dgm:pt modelId="{A2A99F35-05E1-4BA5-B96F-F818F6EF5E3F}" type="sibTrans" cxnId="{37BE0528-0805-4F73-8FCC-D2B8600F8E5A}">
      <dgm:prSet/>
      <dgm:spPr/>
      <dgm:t>
        <a:bodyPr/>
        <a:lstStyle/>
        <a:p>
          <a:endParaRPr lang="ru-RU"/>
        </a:p>
      </dgm:t>
    </dgm:pt>
    <dgm:pt modelId="{7601431B-D142-4DD4-96BB-000ADBEB375C}">
      <dgm:prSet/>
      <dgm:spPr/>
      <dgm:t>
        <a:bodyPr/>
        <a:lstStyle/>
        <a:p>
          <a:r>
            <a:rPr lang="ru-RU" smtClean="0">
              <a:ea typeface="ＭＳ Ｐゴシック" pitchFamily="34" charset="-128"/>
            </a:rPr>
            <a:t>Переходы</a:t>
          </a:r>
          <a:endParaRPr lang="ru-RU" dirty="0" smtClean="0">
            <a:ea typeface="ＭＳ Ｐゴシック" pitchFamily="34" charset="-128"/>
          </a:endParaRPr>
        </a:p>
      </dgm:t>
    </dgm:pt>
    <dgm:pt modelId="{FBE340E4-FB6E-40B8-8D90-C4472835B667}" type="sibTrans" cxnId="{4630FBA7-7340-4BB1-AFFC-8E906CC21981}">
      <dgm:prSet/>
      <dgm:spPr/>
      <dgm:t>
        <a:bodyPr/>
        <a:lstStyle/>
        <a:p>
          <a:endParaRPr lang="ru-RU"/>
        </a:p>
      </dgm:t>
    </dgm:pt>
    <dgm:pt modelId="{D446FE5B-8499-4200-A0B3-3517A6F3B19E}" type="parTrans" cxnId="{4630FBA7-7340-4BB1-AFFC-8E906CC21981}">
      <dgm:prSet/>
      <dgm:spPr/>
      <dgm:t>
        <a:bodyPr/>
        <a:lstStyle/>
        <a:p>
          <a:endParaRPr lang="ru-RU"/>
        </a:p>
      </dgm:t>
    </dgm:pt>
    <dgm:pt modelId="{D73726AE-B949-4440-9C6A-FD4D0B6F8081}" type="pres">
      <dgm:prSet presAssocID="{A619754E-6BB5-4DFA-BF44-B7BAE87C2D2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5DC8D6-7116-4E6A-B883-51C6EB34A4E2}" type="pres">
      <dgm:prSet presAssocID="{FE96FF53-33EC-424A-AE80-686BC11F7F2C}" presName="centerShape" presStyleLbl="node0" presStyleIdx="0" presStyleCnt="1" custLinFactNeighborX="40110" custLinFactNeighborY="-42272"/>
      <dgm:spPr/>
      <dgm:t>
        <a:bodyPr/>
        <a:lstStyle/>
        <a:p>
          <a:endParaRPr lang="ru-RU"/>
        </a:p>
      </dgm:t>
    </dgm:pt>
    <dgm:pt modelId="{89641A31-1C9B-4602-AC57-172714F705F5}" type="pres">
      <dgm:prSet presAssocID="{FD05D4FB-CDD9-464B-ADF2-B2B9D98C2D3A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1315878C-5C70-4A90-B837-0F9FC16556A3}" type="pres">
      <dgm:prSet presAssocID="{D05A8483-5DC2-4CEE-8D5C-8AB8F9A33724}" presName="node" presStyleLbl="node1" presStyleIdx="0" presStyleCnt="3" custLinFactNeighborX="2416" custLinFactNeighborY="44629" custRadScaleRad="81023" custRadScaleInc="638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CFA67C-9B05-408B-B6AB-20DCD3BA93E4}" type="pres">
      <dgm:prSet presAssocID="{D446FE5B-8499-4200-A0B3-3517A6F3B19E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59235495-A7A7-4780-89FE-1D6AFD1A51D3}" type="pres">
      <dgm:prSet presAssocID="{7601431B-D142-4DD4-96BB-000ADBEB375C}" presName="node" presStyleLbl="node1" presStyleIdx="1" presStyleCnt="3" custRadScaleRad="21813" custRadScaleInc="-151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46B084-6708-4322-AEE2-385814984F77}" type="pres">
      <dgm:prSet presAssocID="{F14C9472-1487-4B37-9DC3-9B1AB5DE0D56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FF478297-13A2-474D-9B49-23BB0F740934}" type="pres">
      <dgm:prSet presAssocID="{F809633C-26B3-4563-9F18-798DF855FCB7}" presName="node" presStyleLbl="node1" presStyleIdx="2" presStyleCnt="3" custRadScaleRad="87680" custRadScaleInc="1187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BE0528-0805-4F73-8FCC-D2B8600F8E5A}" srcId="{FE96FF53-33EC-424A-AE80-686BC11F7F2C}" destId="{F809633C-26B3-4563-9F18-798DF855FCB7}" srcOrd="2" destOrd="0" parTransId="{F14C9472-1487-4B37-9DC3-9B1AB5DE0D56}" sibTransId="{A2A99F35-05E1-4BA5-B96F-F818F6EF5E3F}"/>
    <dgm:cxn modelId="{2D01CAB4-1E69-451D-BC54-4D2DF9001582}" type="presOf" srcId="{A619754E-6BB5-4DFA-BF44-B7BAE87C2D28}" destId="{D73726AE-B949-4440-9C6A-FD4D0B6F8081}" srcOrd="0" destOrd="0" presId="urn:microsoft.com/office/officeart/2005/8/layout/radial4"/>
    <dgm:cxn modelId="{A1EAE439-76E8-45F8-B6CE-BCE7FB42E0E2}" type="presOf" srcId="{FD05D4FB-CDD9-464B-ADF2-B2B9D98C2D3A}" destId="{89641A31-1C9B-4602-AC57-172714F705F5}" srcOrd="0" destOrd="0" presId="urn:microsoft.com/office/officeart/2005/8/layout/radial4"/>
    <dgm:cxn modelId="{090C4F23-F305-49D6-AEC5-87B5060E2C59}" srcId="{A619754E-6BB5-4DFA-BF44-B7BAE87C2D28}" destId="{FE96FF53-33EC-424A-AE80-686BC11F7F2C}" srcOrd="0" destOrd="0" parTransId="{BADCA469-CFE2-430D-B949-A66B1E0FC4B3}" sibTransId="{E77F804A-7B54-471E-9B91-2079FA5B7FE0}"/>
    <dgm:cxn modelId="{D1AA4984-8FEB-479F-A8E5-C1EA151DD66F}" type="presOf" srcId="{D05A8483-5DC2-4CEE-8D5C-8AB8F9A33724}" destId="{1315878C-5C70-4A90-B837-0F9FC16556A3}" srcOrd="0" destOrd="0" presId="urn:microsoft.com/office/officeart/2005/8/layout/radial4"/>
    <dgm:cxn modelId="{CB9CAD28-9DE9-4AA9-AE1F-5B795AD6A7C6}" type="presOf" srcId="{F809633C-26B3-4563-9F18-798DF855FCB7}" destId="{FF478297-13A2-474D-9B49-23BB0F740934}" srcOrd="0" destOrd="0" presId="urn:microsoft.com/office/officeart/2005/8/layout/radial4"/>
    <dgm:cxn modelId="{4630FBA7-7340-4BB1-AFFC-8E906CC21981}" srcId="{FE96FF53-33EC-424A-AE80-686BC11F7F2C}" destId="{7601431B-D142-4DD4-96BB-000ADBEB375C}" srcOrd="1" destOrd="0" parTransId="{D446FE5B-8499-4200-A0B3-3517A6F3B19E}" sibTransId="{FBE340E4-FB6E-40B8-8D90-C4472835B667}"/>
    <dgm:cxn modelId="{91DCF97A-FFB6-4607-B152-2C746FDC542E}" type="presOf" srcId="{F14C9472-1487-4B37-9DC3-9B1AB5DE0D56}" destId="{9A46B084-6708-4322-AEE2-385814984F77}" srcOrd="0" destOrd="0" presId="urn:microsoft.com/office/officeart/2005/8/layout/radial4"/>
    <dgm:cxn modelId="{34508156-9393-41AF-BC71-CAC4A521512B}" type="presOf" srcId="{7601431B-D142-4DD4-96BB-000ADBEB375C}" destId="{59235495-A7A7-4780-89FE-1D6AFD1A51D3}" srcOrd="0" destOrd="0" presId="urn:microsoft.com/office/officeart/2005/8/layout/radial4"/>
    <dgm:cxn modelId="{E5BE10BF-5905-4841-B3F5-6681D17DFC2D}" type="presOf" srcId="{FE96FF53-33EC-424A-AE80-686BC11F7F2C}" destId="{E85DC8D6-7116-4E6A-B883-51C6EB34A4E2}" srcOrd="0" destOrd="0" presId="urn:microsoft.com/office/officeart/2005/8/layout/radial4"/>
    <dgm:cxn modelId="{ECB5AB23-C9CD-4CF1-B925-1CBEA3238A98}" srcId="{FE96FF53-33EC-424A-AE80-686BC11F7F2C}" destId="{D05A8483-5DC2-4CEE-8D5C-8AB8F9A33724}" srcOrd="0" destOrd="0" parTransId="{FD05D4FB-CDD9-464B-ADF2-B2B9D98C2D3A}" sibTransId="{A6EA86F8-C056-478F-AD9F-D5FAACE7041C}"/>
    <dgm:cxn modelId="{BE1001FA-2A0D-484D-A738-F64D542E3AB7}" type="presOf" srcId="{D446FE5B-8499-4200-A0B3-3517A6F3B19E}" destId="{1ECFA67C-9B05-408B-B6AB-20DCD3BA93E4}" srcOrd="0" destOrd="0" presId="urn:microsoft.com/office/officeart/2005/8/layout/radial4"/>
    <dgm:cxn modelId="{F07BFB2B-D81A-4027-AC76-4CE93B0DD1AF}" type="presParOf" srcId="{D73726AE-B949-4440-9C6A-FD4D0B6F8081}" destId="{E85DC8D6-7116-4E6A-B883-51C6EB34A4E2}" srcOrd="0" destOrd="0" presId="urn:microsoft.com/office/officeart/2005/8/layout/radial4"/>
    <dgm:cxn modelId="{1DB1C82F-DC53-498B-8D65-610129557200}" type="presParOf" srcId="{D73726AE-B949-4440-9C6A-FD4D0B6F8081}" destId="{89641A31-1C9B-4602-AC57-172714F705F5}" srcOrd="1" destOrd="0" presId="urn:microsoft.com/office/officeart/2005/8/layout/radial4"/>
    <dgm:cxn modelId="{D1557F45-5268-4D9F-8FC4-B0A6F1911DD1}" type="presParOf" srcId="{D73726AE-B949-4440-9C6A-FD4D0B6F8081}" destId="{1315878C-5C70-4A90-B837-0F9FC16556A3}" srcOrd="2" destOrd="0" presId="urn:microsoft.com/office/officeart/2005/8/layout/radial4"/>
    <dgm:cxn modelId="{C05394DF-A4B6-480D-950D-68C53492E197}" type="presParOf" srcId="{D73726AE-B949-4440-9C6A-FD4D0B6F8081}" destId="{1ECFA67C-9B05-408B-B6AB-20DCD3BA93E4}" srcOrd="3" destOrd="0" presId="urn:microsoft.com/office/officeart/2005/8/layout/radial4"/>
    <dgm:cxn modelId="{1FE5AEC2-2D88-4607-B475-A0B84EB12DEC}" type="presParOf" srcId="{D73726AE-B949-4440-9C6A-FD4D0B6F8081}" destId="{59235495-A7A7-4780-89FE-1D6AFD1A51D3}" srcOrd="4" destOrd="0" presId="urn:microsoft.com/office/officeart/2005/8/layout/radial4"/>
    <dgm:cxn modelId="{38532076-4692-48D2-BEDC-05DCE9CC522A}" type="presParOf" srcId="{D73726AE-B949-4440-9C6A-FD4D0B6F8081}" destId="{9A46B084-6708-4322-AEE2-385814984F77}" srcOrd="5" destOrd="0" presId="urn:microsoft.com/office/officeart/2005/8/layout/radial4"/>
    <dgm:cxn modelId="{1A4E1D08-D792-4213-844B-260D554A68B6}" type="presParOf" srcId="{D73726AE-B949-4440-9C6A-FD4D0B6F8081}" destId="{FF478297-13A2-474D-9B49-23BB0F740934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537078A-B488-4F6B-9842-DD33B048CDC3}" type="datetime1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E41300E-2D67-4A95-887D-E21D56F4D9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08197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6CDA6CE-6FFB-42BE-8C8C-49422C8E2074}" type="datetime1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764F88C-C8E6-49B9-92DA-817214CC7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8606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A67859C0-C01C-4E66-B54F-78B00FEE7A03}" type="slidenum">
              <a:rPr lang="ru-RU" sz="1200"/>
              <a:pPr eaLnBrk="1" hangingPunct="1"/>
              <a:t>1</a:t>
            </a:fld>
            <a:endParaRPr lang="ru-RU" sz="1200"/>
          </a:p>
        </p:txBody>
      </p:sp>
      <p:sp>
        <p:nvSpPr>
          <p:cNvPr id="20485" name="Дата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902723C-208D-420C-A529-29763944B26D}" type="datetime1">
              <a:rPr lang="ru-RU" sz="1200"/>
              <a:pPr eaLnBrk="1" hangingPunct="1"/>
              <a:t>03.12.2012</a:t>
            </a:fld>
            <a:endParaRPr lang="ru-RU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4996" name="Дата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D05AC16C-97E1-4BC4-A0C1-34A24D7D747B}" type="datetime1">
              <a:rPr lang="ru-RU" sz="1200" smtClean="0"/>
              <a:pPr eaLnBrk="1" hangingPunct="1"/>
              <a:t>03.12.2012</a:t>
            </a:fld>
            <a:endParaRPr lang="ru-RU" sz="1200" smtClean="0"/>
          </a:p>
        </p:txBody>
      </p:sp>
      <p:sp>
        <p:nvSpPr>
          <p:cNvPr id="84997" name="Номер слайда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A0682E5E-1EB9-49CC-82D8-200446902352}" type="slidenum">
              <a:rPr lang="ru-RU" sz="1200" smtClean="0"/>
              <a:pPr eaLnBrk="1" hangingPunct="1"/>
              <a:t>34</a:t>
            </a:fld>
            <a:endParaRPr lang="ru-RU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6020" name="Дата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7FDE6A6F-9DDC-4651-B3C6-FA3F1A183F4C}" type="datetime1">
              <a:rPr lang="ru-RU" sz="1200" smtClean="0"/>
              <a:pPr eaLnBrk="1" hangingPunct="1"/>
              <a:t>03.12.2012</a:t>
            </a:fld>
            <a:endParaRPr lang="ru-RU" sz="1200" smtClean="0"/>
          </a:p>
        </p:txBody>
      </p:sp>
      <p:sp>
        <p:nvSpPr>
          <p:cNvPr id="86021" name="Номер слайда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1308F598-54D4-4A3C-BC9D-8DA79215E0A8}" type="slidenum">
              <a:rPr lang="ru-RU" sz="1200" smtClean="0"/>
              <a:pPr eaLnBrk="1" hangingPunct="1"/>
              <a:t>35</a:t>
            </a:fld>
            <a:endParaRPr lang="ru-RU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8068" name="Дата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01A67A97-BAA5-4604-843F-24F4E1CF503D}" type="datetime1">
              <a:rPr lang="ru-RU" sz="1200" smtClean="0"/>
              <a:pPr eaLnBrk="1" hangingPunct="1"/>
              <a:t>03.12.2012</a:t>
            </a:fld>
            <a:endParaRPr lang="ru-RU" sz="1200" smtClean="0"/>
          </a:p>
        </p:txBody>
      </p:sp>
      <p:sp>
        <p:nvSpPr>
          <p:cNvPr id="88069" name="Номер слайда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D13B1DA1-F1EB-43A0-BBD2-5B5CA4F64ACB}" type="slidenum">
              <a:rPr lang="ru-RU" sz="1200" smtClean="0"/>
              <a:pPr eaLnBrk="1" hangingPunct="1"/>
              <a:t>36</a:t>
            </a:fld>
            <a:endParaRPr lang="ru-RU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">
    <p:bg>
      <p:bgPr>
        <a:gradFill flip="none" rotWithShape="1">
          <a:gsLst>
            <a:gs pos="28000">
              <a:schemeClr val="tx2"/>
            </a:gs>
            <a:gs pos="100000">
              <a:schemeClr val="accent1"/>
            </a:gs>
            <a:gs pos="80000">
              <a:schemeClr val="bg2"/>
            </a:gs>
          </a:gsLst>
          <a:lin ang="191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5576888"/>
            <a:ext cx="27305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71655" y="969171"/>
            <a:ext cx="7237948" cy="4215576"/>
          </a:xfrm>
          <a:custGeom>
            <a:avLst/>
            <a:gdLst>
              <a:gd name="connsiteX0" fmla="*/ 0 w 7032500"/>
              <a:gd name="connsiteY0" fmla="*/ 0 h 3614682"/>
              <a:gd name="connsiteX1" fmla="*/ 7032500 w 7032500"/>
              <a:gd name="connsiteY1" fmla="*/ 0 h 3614682"/>
              <a:gd name="connsiteX2" fmla="*/ 7032500 w 7032500"/>
              <a:gd name="connsiteY2" fmla="*/ 3614682 h 3614682"/>
              <a:gd name="connsiteX3" fmla="*/ 0 w 7032500"/>
              <a:gd name="connsiteY3" fmla="*/ 3614682 h 3614682"/>
              <a:gd name="connsiteX4" fmla="*/ 0 w 7032500"/>
              <a:gd name="connsiteY4" fmla="*/ 0 h 3614682"/>
              <a:gd name="connsiteX0" fmla="*/ 0 w 7032500"/>
              <a:gd name="connsiteY0" fmla="*/ 0 h 3614682"/>
              <a:gd name="connsiteX1" fmla="*/ 7032500 w 7032500"/>
              <a:gd name="connsiteY1" fmla="*/ 0 h 3614682"/>
              <a:gd name="connsiteX2" fmla="*/ 7032500 w 7032500"/>
              <a:gd name="connsiteY2" fmla="*/ 3614682 h 3614682"/>
              <a:gd name="connsiteX3" fmla="*/ 948441 w 7032500"/>
              <a:gd name="connsiteY3" fmla="*/ 3459656 h 3614682"/>
              <a:gd name="connsiteX4" fmla="*/ 0 w 7032500"/>
              <a:gd name="connsiteY4" fmla="*/ 3614682 h 3614682"/>
              <a:gd name="connsiteX5" fmla="*/ 0 w 7032500"/>
              <a:gd name="connsiteY5" fmla="*/ 0 h 3614682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948441 w 7032500"/>
              <a:gd name="connsiteY3" fmla="*/ 3459656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895890 w 7032500"/>
              <a:gd name="connsiteY3" fmla="*/ 3634828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878373 w 7032500"/>
              <a:gd name="connsiteY3" fmla="*/ 3608552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606855 w 7032500"/>
              <a:gd name="connsiteY3" fmla="*/ 3634828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659407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03200 w 7032500"/>
              <a:gd name="connsiteY3" fmla="*/ 3608553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11959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11959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484234 w 7032500"/>
              <a:gd name="connsiteY3" fmla="*/ 3617312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26462 w 7058962"/>
              <a:gd name="connsiteY0" fmla="*/ 0 h 4043855"/>
              <a:gd name="connsiteX1" fmla="*/ 7058962 w 7058962"/>
              <a:gd name="connsiteY1" fmla="*/ 0 h 4043855"/>
              <a:gd name="connsiteX2" fmla="*/ 7058962 w 7058962"/>
              <a:gd name="connsiteY2" fmla="*/ 3614682 h 4043855"/>
              <a:gd name="connsiteX3" fmla="*/ 510696 w 7058962"/>
              <a:gd name="connsiteY3" fmla="*/ 3617312 h 4043855"/>
              <a:gd name="connsiteX4" fmla="*/ 187 w 7058962"/>
              <a:gd name="connsiteY4" fmla="*/ 4043855 h 4043855"/>
              <a:gd name="connsiteX5" fmla="*/ 26462 w 7058962"/>
              <a:gd name="connsiteY5" fmla="*/ 0 h 4043855"/>
              <a:gd name="connsiteX0" fmla="*/ 0 w 7032500"/>
              <a:gd name="connsiteY0" fmla="*/ 0 h 4035097"/>
              <a:gd name="connsiteX1" fmla="*/ 7032500 w 7032500"/>
              <a:gd name="connsiteY1" fmla="*/ 0 h 4035097"/>
              <a:gd name="connsiteX2" fmla="*/ 7032500 w 7032500"/>
              <a:gd name="connsiteY2" fmla="*/ 3614682 h 4035097"/>
              <a:gd name="connsiteX3" fmla="*/ 484234 w 7032500"/>
              <a:gd name="connsiteY3" fmla="*/ 3617312 h 4035097"/>
              <a:gd name="connsiteX4" fmla="*/ 17518 w 7032500"/>
              <a:gd name="connsiteY4" fmla="*/ 4035097 h 4035097"/>
              <a:gd name="connsiteX5" fmla="*/ 0 w 7032500"/>
              <a:gd name="connsiteY5" fmla="*/ 0 h 4035097"/>
              <a:gd name="connsiteX0" fmla="*/ 842 w 7033342"/>
              <a:gd name="connsiteY0" fmla="*/ 0 h 4026339"/>
              <a:gd name="connsiteX1" fmla="*/ 7033342 w 7033342"/>
              <a:gd name="connsiteY1" fmla="*/ 0 h 4026339"/>
              <a:gd name="connsiteX2" fmla="*/ 7033342 w 7033342"/>
              <a:gd name="connsiteY2" fmla="*/ 3614682 h 4026339"/>
              <a:gd name="connsiteX3" fmla="*/ 485076 w 7033342"/>
              <a:gd name="connsiteY3" fmla="*/ 3617312 h 4026339"/>
              <a:gd name="connsiteX4" fmla="*/ 842 w 7033342"/>
              <a:gd name="connsiteY4" fmla="*/ 4026339 h 4026339"/>
              <a:gd name="connsiteX5" fmla="*/ 842 w 7033342"/>
              <a:gd name="connsiteY5" fmla="*/ 0 h 4026339"/>
              <a:gd name="connsiteX0" fmla="*/ 842 w 7033342"/>
              <a:gd name="connsiteY0" fmla="*/ 0 h 4061374"/>
              <a:gd name="connsiteX1" fmla="*/ 7033342 w 7033342"/>
              <a:gd name="connsiteY1" fmla="*/ 0 h 4061374"/>
              <a:gd name="connsiteX2" fmla="*/ 7033342 w 7033342"/>
              <a:gd name="connsiteY2" fmla="*/ 3614682 h 4061374"/>
              <a:gd name="connsiteX3" fmla="*/ 485076 w 7033342"/>
              <a:gd name="connsiteY3" fmla="*/ 3617312 h 4061374"/>
              <a:gd name="connsiteX4" fmla="*/ 842 w 7033342"/>
              <a:gd name="connsiteY4" fmla="*/ 4061374 h 4061374"/>
              <a:gd name="connsiteX5" fmla="*/ 842 w 7033342"/>
              <a:gd name="connsiteY5" fmla="*/ 0 h 4061374"/>
              <a:gd name="connsiteX0" fmla="*/ 842 w 7033342"/>
              <a:gd name="connsiteY0" fmla="*/ 0 h 4096408"/>
              <a:gd name="connsiteX1" fmla="*/ 7033342 w 7033342"/>
              <a:gd name="connsiteY1" fmla="*/ 0 h 4096408"/>
              <a:gd name="connsiteX2" fmla="*/ 7033342 w 7033342"/>
              <a:gd name="connsiteY2" fmla="*/ 3614682 h 4096408"/>
              <a:gd name="connsiteX3" fmla="*/ 485076 w 7033342"/>
              <a:gd name="connsiteY3" fmla="*/ 3617312 h 4096408"/>
              <a:gd name="connsiteX4" fmla="*/ 842 w 7033342"/>
              <a:gd name="connsiteY4" fmla="*/ 4096408 h 4096408"/>
              <a:gd name="connsiteX5" fmla="*/ 842 w 7033342"/>
              <a:gd name="connsiteY5" fmla="*/ 0 h 409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33342" h="4096408">
                <a:moveTo>
                  <a:pt x="842" y="0"/>
                </a:moveTo>
                <a:lnTo>
                  <a:pt x="7033342" y="0"/>
                </a:lnTo>
                <a:lnTo>
                  <a:pt x="7033342" y="3614682"/>
                </a:lnTo>
                <a:lnTo>
                  <a:pt x="485076" y="3617312"/>
                </a:lnTo>
                <a:lnTo>
                  <a:pt x="842" y="4096408"/>
                </a:lnTo>
                <a:cubicBezTo>
                  <a:pt x="-2078" y="2669629"/>
                  <a:pt x="3762" y="1426779"/>
                  <a:pt x="842" y="0"/>
                </a:cubicBezTo>
                <a:close/>
              </a:path>
            </a:pathLst>
          </a:custGeom>
          <a:noFill/>
          <a:ln w="38100" cap="flat" cmpd="sng">
            <a:solidFill>
              <a:schemeClr val="bg1"/>
            </a:solidFill>
            <a:miter lim="800000"/>
          </a:ln>
          <a:effectLst/>
        </p:spPr>
        <p:txBody>
          <a:bodyPr/>
          <a:lstStyle>
            <a:lvl1pPr marL="367200" indent="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None/>
              <a:defRPr sz="5400" b="0" i="0" spc="1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ru-RU" dirty="0" smtClean="0"/>
              <a:t>Заголовок слайда</a:t>
            </a:r>
            <a:endParaRPr lang="ru-RU" dirty="0"/>
          </a:p>
        </p:txBody>
      </p:sp>
      <p:sp>
        <p:nvSpPr>
          <p:cNvPr id="9" name="Текст 12"/>
          <p:cNvSpPr>
            <a:spLocks noGrp="1"/>
          </p:cNvSpPr>
          <p:nvPr>
            <p:ph type="body" sz="quarter" idx="10" hasCustomPrompt="1"/>
          </p:nvPr>
        </p:nvSpPr>
        <p:spPr>
          <a:xfrm>
            <a:off x="1474239" y="3422650"/>
            <a:ext cx="3589338" cy="1173626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005A64"/>
              </a:buClr>
              <a:buFont typeface="Arial" pitchFamily="34" charset="0"/>
              <a:buNone/>
              <a:defRPr sz="2400">
                <a:solidFill>
                  <a:schemeClr val="bg1"/>
                </a:solidFill>
              </a:defRPr>
            </a:lvl1pPr>
            <a:lvl2pPr>
              <a:buClr>
                <a:srgbClr val="005A64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>
              <a:buClr>
                <a:srgbClr val="005A64"/>
              </a:buClr>
              <a:buFont typeface="Courier New" pitchFamily="49" charset="0"/>
              <a:buChar char="o"/>
              <a:defRPr sz="1600"/>
            </a:lvl3pPr>
            <a:lvl4pPr>
              <a:buClr>
                <a:srgbClr val="005A64"/>
              </a:buClr>
              <a:buFont typeface="Wingdings" pitchFamily="2" charset="2"/>
              <a:buChar char="v"/>
              <a:defRPr/>
            </a:lvl4pPr>
          </a:lstStyle>
          <a:p>
            <a:pPr lvl="0"/>
            <a:r>
              <a:rPr lang="ru-RU" dirty="0" smtClean="0"/>
              <a:t>Докладчик</a:t>
            </a:r>
            <a:endParaRPr lang="en-US" dirty="0" smtClean="0"/>
          </a:p>
        </p:txBody>
      </p:sp>
      <p:sp>
        <p:nvSpPr>
          <p:cNvPr id="10" name="Текст 12"/>
          <p:cNvSpPr>
            <a:spLocks noGrp="1"/>
          </p:cNvSpPr>
          <p:nvPr>
            <p:ph type="body" sz="quarter" idx="11" hasCustomPrompt="1"/>
          </p:nvPr>
        </p:nvSpPr>
        <p:spPr>
          <a:xfrm>
            <a:off x="6044750" y="3413209"/>
            <a:ext cx="2120114" cy="1173626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005A64"/>
              </a:buClr>
              <a:buFont typeface="Arial" pitchFamily="34" charset="0"/>
              <a:buNone/>
              <a:defRPr sz="2400">
                <a:solidFill>
                  <a:schemeClr val="bg1"/>
                </a:solidFill>
              </a:defRPr>
            </a:lvl1pPr>
            <a:lvl2pPr>
              <a:buClr>
                <a:srgbClr val="005A64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>
              <a:buClr>
                <a:srgbClr val="005A64"/>
              </a:buClr>
              <a:buFont typeface="Courier New" pitchFamily="49" charset="0"/>
              <a:buChar char="o"/>
              <a:defRPr sz="1600"/>
            </a:lvl3pPr>
            <a:lvl4pPr>
              <a:buClr>
                <a:srgbClr val="005A64"/>
              </a:buClr>
              <a:buFont typeface="Wingdings" pitchFamily="2" charset="2"/>
              <a:buChar char="v"/>
              <a:defRPr/>
            </a:lvl4pPr>
          </a:lstStyle>
          <a:p>
            <a:pPr lvl="0"/>
            <a:r>
              <a:rPr lang="ru-RU" dirty="0" smtClean="0"/>
              <a:t>Дата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7253298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">
    <p:bg>
      <p:bgPr>
        <a:gradFill flip="none" rotWithShape="1">
          <a:gsLst>
            <a:gs pos="0">
              <a:schemeClr val="tx2"/>
            </a:gs>
            <a:gs pos="100000">
              <a:schemeClr val="accent1"/>
            </a:gs>
            <a:gs pos="29000">
              <a:schemeClr val="bg2"/>
            </a:gs>
          </a:gsLst>
          <a:lin ang="203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071168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>
            <a:spLocks noChangeArrowheads="1"/>
          </p:cNvSpPr>
          <p:nvPr userDrawn="1"/>
        </p:nvSpPr>
        <p:spPr bwMode="auto">
          <a:xfrm>
            <a:off x="995363" y="6265863"/>
            <a:ext cx="1600200" cy="29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600" b="1" baseline="-25000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t>www.docsvision.com</a:t>
            </a:r>
            <a:endParaRPr lang="ru-RU" sz="1600" b="1" baseline="-25000">
              <a:solidFill>
                <a:srgbClr val="3C3C3C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7088188" y="6291263"/>
            <a:ext cx="1060492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/>
            <a:r>
              <a:rPr lang="ru-RU" sz="1000" b="1" dirty="0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t>Слайд: </a:t>
            </a:r>
            <a:fld id="{BFF0CB5C-181B-43F9-9CC5-00190C3B9CE3}" type="slidenum">
              <a:rPr lang="en-US" sz="1000" b="1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pPr algn="r"/>
              <a:t>‹#›</a:t>
            </a:fld>
            <a:endParaRPr lang="ru-RU" sz="1000" b="1" dirty="0">
              <a:solidFill>
                <a:srgbClr val="3C3C3C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" y="5368925"/>
            <a:ext cx="2995613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3958" y="1051035"/>
            <a:ext cx="7033342" cy="4096408"/>
          </a:xfrm>
          <a:custGeom>
            <a:avLst/>
            <a:gdLst>
              <a:gd name="connsiteX0" fmla="*/ 0 w 7032500"/>
              <a:gd name="connsiteY0" fmla="*/ 0 h 3614682"/>
              <a:gd name="connsiteX1" fmla="*/ 7032500 w 7032500"/>
              <a:gd name="connsiteY1" fmla="*/ 0 h 3614682"/>
              <a:gd name="connsiteX2" fmla="*/ 7032500 w 7032500"/>
              <a:gd name="connsiteY2" fmla="*/ 3614682 h 3614682"/>
              <a:gd name="connsiteX3" fmla="*/ 0 w 7032500"/>
              <a:gd name="connsiteY3" fmla="*/ 3614682 h 3614682"/>
              <a:gd name="connsiteX4" fmla="*/ 0 w 7032500"/>
              <a:gd name="connsiteY4" fmla="*/ 0 h 3614682"/>
              <a:gd name="connsiteX0" fmla="*/ 0 w 7032500"/>
              <a:gd name="connsiteY0" fmla="*/ 0 h 3614682"/>
              <a:gd name="connsiteX1" fmla="*/ 7032500 w 7032500"/>
              <a:gd name="connsiteY1" fmla="*/ 0 h 3614682"/>
              <a:gd name="connsiteX2" fmla="*/ 7032500 w 7032500"/>
              <a:gd name="connsiteY2" fmla="*/ 3614682 h 3614682"/>
              <a:gd name="connsiteX3" fmla="*/ 948441 w 7032500"/>
              <a:gd name="connsiteY3" fmla="*/ 3459656 h 3614682"/>
              <a:gd name="connsiteX4" fmla="*/ 0 w 7032500"/>
              <a:gd name="connsiteY4" fmla="*/ 3614682 h 3614682"/>
              <a:gd name="connsiteX5" fmla="*/ 0 w 7032500"/>
              <a:gd name="connsiteY5" fmla="*/ 0 h 3614682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948441 w 7032500"/>
              <a:gd name="connsiteY3" fmla="*/ 3459656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895890 w 7032500"/>
              <a:gd name="connsiteY3" fmla="*/ 3634828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878373 w 7032500"/>
              <a:gd name="connsiteY3" fmla="*/ 3608552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606855 w 7032500"/>
              <a:gd name="connsiteY3" fmla="*/ 3634828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659407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03200 w 7032500"/>
              <a:gd name="connsiteY3" fmla="*/ 3608553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11959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11959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484234 w 7032500"/>
              <a:gd name="connsiteY3" fmla="*/ 3617312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26462 w 7058962"/>
              <a:gd name="connsiteY0" fmla="*/ 0 h 4043855"/>
              <a:gd name="connsiteX1" fmla="*/ 7058962 w 7058962"/>
              <a:gd name="connsiteY1" fmla="*/ 0 h 4043855"/>
              <a:gd name="connsiteX2" fmla="*/ 7058962 w 7058962"/>
              <a:gd name="connsiteY2" fmla="*/ 3614682 h 4043855"/>
              <a:gd name="connsiteX3" fmla="*/ 510696 w 7058962"/>
              <a:gd name="connsiteY3" fmla="*/ 3617312 h 4043855"/>
              <a:gd name="connsiteX4" fmla="*/ 187 w 7058962"/>
              <a:gd name="connsiteY4" fmla="*/ 4043855 h 4043855"/>
              <a:gd name="connsiteX5" fmla="*/ 26462 w 7058962"/>
              <a:gd name="connsiteY5" fmla="*/ 0 h 4043855"/>
              <a:gd name="connsiteX0" fmla="*/ 0 w 7032500"/>
              <a:gd name="connsiteY0" fmla="*/ 0 h 4035097"/>
              <a:gd name="connsiteX1" fmla="*/ 7032500 w 7032500"/>
              <a:gd name="connsiteY1" fmla="*/ 0 h 4035097"/>
              <a:gd name="connsiteX2" fmla="*/ 7032500 w 7032500"/>
              <a:gd name="connsiteY2" fmla="*/ 3614682 h 4035097"/>
              <a:gd name="connsiteX3" fmla="*/ 484234 w 7032500"/>
              <a:gd name="connsiteY3" fmla="*/ 3617312 h 4035097"/>
              <a:gd name="connsiteX4" fmla="*/ 17518 w 7032500"/>
              <a:gd name="connsiteY4" fmla="*/ 4035097 h 4035097"/>
              <a:gd name="connsiteX5" fmla="*/ 0 w 7032500"/>
              <a:gd name="connsiteY5" fmla="*/ 0 h 4035097"/>
              <a:gd name="connsiteX0" fmla="*/ 842 w 7033342"/>
              <a:gd name="connsiteY0" fmla="*/ 0 h 4026339"/>
              <a:gd name="connsiteX1" fmla="*/ 7033342 w 7033342"/>
              <a:gd name="connsiteY1" fmla="*/ 0 h 4026339"/>
              <a:gd name="connsiteX2" fmla="*/ 7033342 w 7033342"/>
              <a:gd name="connsiteY2" fmla="*/ 3614682 h 4026339"/>
              <a:gd name="connsiteX3" fmla="*/ 485076 w 7033342"/>
              <a:gd name="connsiteY3" fmla="*/ 3617312 h 4026339"/>
              <a:gd name="connsiteX4" fmla="*/ 842 w 7033342"/>
              <a:gd name="connsiteY4" fmla="*/ 4026339 h 4026339"/>
              <a:gd name="connsiteX5" fmla="*/ 842 w 7033342"/>
              <a:gd name="connsiteY5" fmla="*/ 0 h 4026339"/>
              <a:gd name="connsiteX0" fmla="*/ 842 w 7033342"/>
              <a:gd name="connsiteY0" fmla="*/ 0 h 4061374"/>
              <a:gd name="connsiteX1" fmla="*/ 7033342 w 7033342"/>
              <a:gd name="connsiteY1" fmla="*/ 0 h 4061374"/>
              <a:gd name="connsiteX2" fmla="*/ 7033342 w 7033342"/>
              <a:gd name="connsiteY2" fmla="*/ 3614682 h 4061374"/>
              <a:gd name="connsiteX3" fmla="*/ 485076 w 7033342"/>
              <a:gd name="connsiteY3" fmla="*/ 3617312 h 4061374"/>
              <a:gd name="connsiteX4" fmla="*/ 842 w 7033342"/>
              <a:gd name="connsiteY4" fmla="*/ 4061374 h 4061374"/>
              <a:gd name="connsiteX5" fmla="*/ 842 w 7033342"/>
              <a:gd name="connsiteY5" fmla="*/ 0 h 4061374"/>
              <a:gd name="connsiteX0" fmla="*/ 842 w 7033342"/>
              <a:gd name="connsiteY0" fmla="*/ 0 h 4096408"/>
              <a:gd name="connsiteX1" fmla="*/ 7033342 w 7033342"/>
              <a:gd name="connsiteY1" fmla="*/ 0 h 4096408"/>
              <a:gd name="connsiteX2" fmla="*/ 7033342 w 7033342"/>
              <a:gd name="connsiteY2" fmla="*/ 3614682 h 4096408"/>
              <a:gd name="connsiteX3" fmla="*/ 485076 w 7033342"/>
              <a:gd name="connsiteY3" fmla="*/ 3617312 h 4096408"/>
              <a:gd name="connsiteX4" fmla="*/ 842 w 7033342"/>
              <a:gd name="connsiteY4" fmla="*/ 4096408 h 4096408"/>
              <a:gd name="connsiteX5" fmla="*/ 842 w 7033342"/>
              <a:gd name="connsiteY5" fmla="*/ 0 h 409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33342" h="4096408">
                <a:moveTo>
                  <a:pt x="842" y="0"/>
                </a:moveTo>
                <a:lnTo>
                  <a:pt x="7033342" y="0"/>
                </a:lnTo>
                <a:lnTo>
                  <a:pt x="7033342" y="3614682"/>
                </a:lnTo>
                <a:lnTo>
                  <a:pt x="485076" y="3617312"/>
                </a:lnTo>
                <a:lnTo>
                  <a:pt x="842" y="4096408"/>
                </a:lnTo>
                <a:cubicBezTo>
                  <a:pt x="-2078" y="2669629"/>
                  <a:pt x="3762" y="1426779"/>
                  <a:pt x="842" y="0"/>
                </a:cubicBez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1"/>
              </a:gs>
              <a:gs pos="31000">
                <a:schemeClr val="bg2"/>
              </a:gs>
            </a:gsLst>
            <a:lin ang="20040000" scaled="0"/>
          </a:gradFill>
          <a:effectLst/>
        </p:spPr>
        <p:txBody>
          <a:bodyPr/>
          <a:lstStyle>
            <a:lvl1pPr marL="365760" indent="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None/>
              <a:defRPr sz="5400" b="0" i="0" spc="1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332227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ро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 userDrawn="1"/>
        </p:nvSpPr>
        <p:spPr bwMode="auto">
          <a:xfrm>
            <a:off x="390525" y="6415088"/>
            <a:ext cx="1600200" cy="29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1" baseline="-25000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t>www.docsvision.com</a:t>
            </a:r>
            <a:endParaRPr lang="ru-RU" sz="1600" b="1" baseline="-25000">
              <a:solidFill>
                <a:srgbClr val="3C3C3C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7710488" y="6440488"/>
            <a:ext cx="1077462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/>
            <a:r>
              <a:rPr lang="ru-RU" sz="1000" b="1" dirty="0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t>Слайд: </a:t>
            </a:r>
            <a:fld id="{4AC1C5F9-CFE7-4B4F-811F-DBEEA78E7F15}" type="slidenum">
              <a:rPr lang="en-US" sz="1000" b="1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pPr algn="r"/>
              <a:t>‹#›</a:t>
            </a:fld>
            <a:endParaRPr lang="ru-RU" sz="1000" b="1" dirty="0">
              <a:solidFill>
                <a:srgbClr val="3C3C3C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/>
          <p:nvPr userDrawn="1"/>
        </p:nvSpPr>
        <p:spPr>
          <a:xfrm>
            <a:off x="1" y="1493838"/>
            <a:ext cx="9144000" cy="53975"/>
          </a:xfrm>
          <a:prstGeom prst="rect">
            <a:avLst/>
          </a:prstGeom>
          <a:gradFill>
            <a:gsLst>
              <a:gs pos="1000">
                <a:schemeClr val="tx2"/>
              </a:gs>
              <a:gs pos="68000">
                <a:schemeClr val="bg2"/>
              </a:gs>
              <a:gs pos="100000">
                <a:schemeClr val="accent1"/>
              </a:gs>
            </a:gsLst>
            <a:lin ang="1872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7" name="TextBox 5"/>
          <p:cNvSpPr txBox="1">
            <a:spLocks noChangeArrowheads="1"/>
          </p:cNvSpPr>
          <p:nvPr userDrawn="1"/>
        </p:nvSpPr>
        <p:spPr bwMode="auto">
          <a:xfrm>
            <a:off x="-482600" y="39798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sz="1800" smtClean="0"/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68275"/>
            <a:ext cx="185261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83201" y="699159"/>
            <a:ext cx="8199553" cy="633534"/>
          </a:xfrm>
          <a:prstGeom prst="rect">
            <a:avLst/>
          </a:prstGeom>
          <a:effectLst/>
        </p:spPr>
        <p:txBody>
          <a:bodyPr/>
          <a:lstStyle>
            <a:lvl1pPr>
              <a:lnSpc>
                <a:spcPct val="85000"/>
              </a:lnSpc>
              <a:defRPr sz="3600" b="1" u="none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r>
              <a:rPr lang="ru-RU" dirty="0" smtClean="0"/>
              <a:t>Заголовок слайда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0" hasCustomPrompt="1"/>
          </p:nvPr>
        </p:nvSpPr>
        <p:spPr>
          <a:xfrm>
            <a:off x="491912" y="1708351"/>
            <a:ext cx="8201539" cy="4547305"/>
          </a:xfrm>
          <a:prstGeom prst="rect">
            <a:avLst/>
          </a:prstGeom>
        </p:spPr>
        <p:txBody>
          <a:bodyPr/>
          <a:lstStyle>
            <a:lvl1pPr>
              <a:buClr>
                <a:srgbClr val="005A64"/>
              </a:buClr>
              <a:buFont typeface="Arial" pitchFamily="34" charset="0"/>
              <a:buChar char="•"/>
              <a:defRPr sz="2400"/>
            </a:lvl1pPr>
            <a:lvl2pPr>
              <a:buClr>
                <a:srgbClr val="005A64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>
              <a:buClr>
                <a:srgbClr val="005A64"/>
              </a:buClr>
              <a:buFont typeface="Courier New" pitchFamily="49" charset="0"/>
              <a:buChar char="o"/>
              <a:defRPr sz="1600"/>
            </a:lvl3pPr>
            <a:lvl4pPr>
              <a:buClr>
                <a:srgbClr val="005A64"/>
              </a:buClr>
              <a:buFont typeface="Wingdings" pitchFamily="2" charset="2"/>
              <a:buChar char="v"/>
              <a:defRPr/>
            </a:lvl4pPr>
          </a:lstStyle>
          <a:p>
            <a:pPr lvl="0"/>
            <a:r>
              <a:rPr lang="ru-RU" dirty="0" smtClean="0"/>
              <a:t>Текст слайда</a:t>
            </a:r>
            <a:endParaRPr lang="en-US" dirty="0" smtClean="0"/>
          </a:p>
          <a:p>
            <a:pPr lvl="1"/>
            <a:r>
              <a:rPr lang="ru-RU" dirty="0" smtClean="0"/>
              <a:t>Второй уровень</a:t>
            </a:r>
            <a:endParaRPr lang="en-US" dirty="0" smtClean="0"/>
          </a:p>
          <a:p>
            <a:pPr lvl="2"/>
            <a:r>
              <a:rPr lang="ru-RU" dirty="0" smtClean="0"/>
              <a:t>Третий уровень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3214506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ро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 userDrawn="1"/>
        </p:nvSpPr>
        <p:spPr bwMode="auto">
          <a:xfrm>
            <a:off x="390525" y="6415088"/>
            <a:ext cx="1600200" cy="29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1" baseline="-25000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t>www.docsvision.com</a:t>
            </a:r>
            <a:endParaRPr lang="ru-RU" sz="1600" b="1" baseline="-25000">
              <a:solidFill>
                <a:srgbClr val="3C3C3C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/>
          <p:nvPr userDrawn="1"/>
        </p:nvSpPr>
        <p:spPr>
          <a:xfrm>
            <a:off x="-1" y="1895794"/>
            <a:ext cx="9144001" cy="45719"/>
          </a:xfrm>
          <a:prstGeom prst="rect">
            <a:avLst/>
          </a:prstGeom>
          <a:gradFill>
            <a:gsLst>
              <a:gs pos="1000">
                <a:schemeClr val="tx2"/>
              </a:gs>
              <a:gs pos="68000">
                <a:schemeClr val="bg2"/>
              </a:gs>
              <a:gs pos="100000">
                <a:schemeClr val="accent1"/>
              </a:gs>
            </a:gsLst>
            <a:lin ang="1872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7" name="TextBox 5"/>
          <p:cNvSpPr txBox="1">
            <a:spLocks noChangeArrowheads="1"/>
          </p:cNvSpPr>
          <p:nvPr userDrawn="1"/>
        </p:nvSpPr>
        <p:spPr bwMode="auto">
          <a:xfrm>
            <a:off x="-482600" y="39798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sz="1800" smtClean="0"/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68275"/>
            <a:ext cx="185261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83201" y="699158"/>
            <a:ext cx="8199553" cy="1096359"/>
          </a:xfrm>
          <a:prstGeom prst="rect">
            <a:avLst/>
          </a:prstGeom>
          <a:effectLst/>
        </p:spPr>
        <p:txBody>
          <a:bodyPr/>
          <a:lstStyle>
            <a:lvl1pPr>
              <a:lnSpc>
                <a:spcPct val="85000"/>
              </a:lnSpc>
              <a:defRPr sz="3600" b="1" u="none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r>
              <a:rPr lang="ru-RU" dirty="0" smtClean="0"/>
              <a:t>Заголовок слайда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0" hasCustomPrompt="1"/>
          </p:nvPr>
        </p:nvSpPr>
        <p:spPr>
          <a:xfrm>
            <a:off x="491912" y="2049517"/>
            <a:ext cx="8201539" cy="4206139"/>
          </a:xfrm>
          <a:prstGeom prst="rect">
            <a:avLst/>
          </a:prstGeom>
        </p:spPr>
        <p:txBody>
          <a:bodyPr/>
          <a:lstStyle>
            <a:lvl1pPr>
              <a:buClr>
                <a:srgbClr val="005A64"/>
              </a:buClr>
              <a:buFont typeface="Arial" pitchFamily="34" charset="0"/>
              <a:buChar char="•"/>
              <a:defRPr sz="2400"/>
            </a:lvl1pPr>
            <a:lvl2pPr>
              <a:buClr>
                <a:srgbClr val="005A64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>
              <a:buClr>
                <a:srgbClr val="005A64"/>
              </a:buClr>
              <a:buFont typeface="Courier New" pitchFamily="49" charset="0"/>
              <a:buChar char="o"/>
              <a:defRPr sz="1600"/>
            </a:lvl3pPr>
            <a:lvl4pPr>
              <a:buClr>
                <a:srgbClr val="005A64"/>
              </a:buClr>
              <a:buFont typeface="Wingdings" pitchFamily="2" charset="2"/>
              <a:buChar char="v"/>
              <a:defRPr/>
            </a:lvl4pPr>
          </a:lstStyle>
          <a:p>
            <a:pPr lvl="0"/>
            <a:r>
              <a:rPr lang="ru-RU" dirty="0" smtClean="0"/>
              <a:t>Текст слайда</a:t>
            </a:r>
            <a:endParaRPr lang="en-US" dirty="0" smtClean="0"/>
          </a:p>
          <a:p>
            <a:pPr lvl="1"/>
            <a:r>
              <a:rPr lang="ru-RU" dirty="0" smtClean="0"/>
              <a:t>Второй уровень</a:t>
            </a:r>
            <a:endParaRPr lang="en-US" dirty="0" smtClean="0"/>
          </a:p>
          <a:p>
            <a:pPr lvl="2"/>
            <a:r>
              <a:rPr lang="ru-RU" dirty="0" smtClean="0"/>
              <a:t>Третий уровень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7710488" y="6440488"/>
            <a:ext cx="1077462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/>
            <a:r>
              <a:rPr lang="ru-RU" sz="1000" b="1" dirty="0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t>Слайд: </a:t>
            </a:r>
            <a:fld id="{4AC1C5F9-CFE7-4B4F-811F-DBEEA78E7F15}" type="slidenum">
              <a:rPr lang="en-US" sz="1000" b="1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pPr algn="r"/>
              <a:t>‹#›</a:t>
            </a:fld>
            <a:endParaRPr lang="ru-RU" sz="1000" b="1" dirty="0">
              <a:solidFill>
                <a:srgbClr val="3C3C3C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74292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ро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 userDrawn="1"/>
        </p:nvSpPr>
        <p:spPr bwMode="auto">
          <a:xfrm>
            <a:off x="390525" y="6415088"/>
            <a:ext cx="1600200" cy="29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1" baseline="-25000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t>www.docsvision.com</a:t>
            </a:r>
            <a:endParaRPr lang="ru-RU" sz="1600" b="1" baseline="-25000">
              <a:solidFill>
                <a:srgbClr val="3C3C3C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-482600" y="39798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sz="1800" smtClean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68275"/>
            <a:ext cx="185261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83201" y="699159"/>
            <a:ext cx="8199553" cy="633534"/>
          </a:xfrm>
          <a:prstGeom prst="rect">
            <a:avLst/>
          </a:prstGeom>
          <a:effectLst/>
        </p:spPr>
        <p:txBody>
          <a:bodyPr/>
          <a:lstStyle>
            <a:lvl1pPr>
              <a:lnSpc>
                <a:spcPct val="85000"/>
              </a:lnSpc>
              <a:defRPr sz="3600" b="1" u="none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r>
              <a:rPr lang="ru-RU" dirty="0" smtClean="0"/>
              <a:t>Заголовок слайда</a:t>
            </a:r>
            <a:endParaRPr lang="ru-RU" dirty="0"/>
          </a:p>
        </p:txBody>
      </p:sp>
      <p:sp>
        <p:nvSpPr>
          <p:cNvPr id="7" name="Текст 12"/>
          <p:cNvSpPr>
            <a:spLocks noGrp="1"/>
          </p:cNvSpPr>
          <p:nvPr>
            <p:ph type="body" sz="quarter" idx="10" hasCustomPrompt="1"/>
          </p:nvPr>
        </p:nvSpPr>
        <p:spPr>
          <a:xfrm>
            <a:off x="491912" y="1708351"/>
            <a:ext cx="8201539" cy="4547305"/>
          </a:xfrm>
          <a:prstGeom prst="rect">
            <a:avLst/>
          </a:prstGeom>
        </p:spPr>
        <p:txBody>
          <a:bodyPr/>
          <a:lstStyle>
            <a:lvl1pPr>
              <a:buClr>
                <a:srgbClr val="005A64"/>
              </a:buClr>
              <a:buFont typeface="Arial" pitchFamily="34" charset="0"/>
              <a:buChar char="•"/>
              <a:defRPr sz="2400" baseline="0"/>
            </a:lvl1pPr>
            <a:lvl2pPr>
              <a:buClr>
                <a:srgbClr val="005A64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>
              <a:buClr>
                <a:srgbClr val="005A64"/>
              </a:buClr>
              <a:buFont typeface="Courier New" pitchFamily="49" charset="0"/>
              <a:buChar char="o"/>
              <a:defRPr sz="1600"/>
            </a:lvl3pPr>
            <a:lvl4pPr>
              <a:buClr>
                <a:srgbClr val="005A64"/>
              </a:buClr>
              <a:buFont typeface="Wingdings" pitchFamily="2" charset="2"/>
              <a:buChar char="v"/>
              <a:defRPr/>
            </a:lvl4pPr>
          </a:lstStyle>
          <a:p>
            <a:pPr lvl="0"/>
            <a:r>
              <a:rPr lang="ru-RU" dirty="0" smtClean="0"/>
              <a:t>Текст слайда</a:t>
            </a:r>
            <a:endParaRPr lang="en-US" dirty="0" smtClean="0"/>
          </a:p>
          <a:p>
            <a:pPr lvl="1"/>
            <a:r>
              <a:rPr lang="ru-RU" dirty="0" smtClean="0"/>
              <a:t>Второй уровень</a:t>
            </a:r>
            <a:endParaRPr lang="en-US" dirty="0" smtClean="0"/>
          </a:p>
          <a:p>
            <a:pPr lvl="2"/>
            <a:r>
              <a:rPr lang="ru-RU" dirty="0" smtClean="0"/>
              <a:t>Третий уровень</a:t>
            </a:r>
            <a:endParaRPr lang="en-US" dirty="0" smtClean="0"/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7710488" y="6440488"/>
            <a:ext cx="1077462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/>
            <a:r>
              <a:rPr lang="ru-RU" sz="1000" b="1" dirty="0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t>Слайд: </a:t>
            </a:r>
            <a:fld id="{4AC1C5F9-CFE7-4B4F-811F-DBEEA78E7F15}" type="slidenum">
              <a:rPr lang="en-US" sz="1000" b="1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pPr algn="r"/>
              <a:t>‹#›</a:t>
            </a:fld>
            <a:endParaRPr lang="ru-RU" sz="1000" b="1" dirty="0">
              <a:solidFill>
                <a:srgbClr val="3C3C3C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73004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ро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 userDrawn="1"/>
        </p:nvSpPr>
        <p:spPr bwMode="auto">
          <a:xfrm>
            <a:off x="390525" y="6415088"/>
            <a:ext cx="1600200" cy="29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1" baseline="-25000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t>www.docsvision.com</a:t>
            </a:r>
            <a:endParaRPr lang="ru-RU" sz="1600" b="1" baseline="-25000">
              <a:solidFill>
                <a:srgbClr val="3C3C3C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-482600" y="39798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sz="1800" smtClean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68275"/>
            <a:ext cx="185261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2"/>
          <p:cNvSpPr>
            <a:spLocks noChangeArrowheads="1"/>
          </p:cNvSpPr>
          <p:nvPr userDrawn="1"/>
        </p:nvSpPr>
        <p:spPr bwMode="auto">
          <a:xfrm>
            <a:off x="7710488" y="6440488"/>
            <a:ext cx="1077462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/>
            <a:r>
              <a:rPr lang="ru-RU" sz="1000" b="1" dirty="0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t>Слайд: </a:t>
            </a:r>
            <a:fld id="{4AC1C5F9-CFE7-4B4F-811F-DBEEA78E7F15}" type="slidenum">
              <a:rPr lang="en-US" sz="1000" b="1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pPr algn="r"/>
              <a:t>‹#›</a:t>
            </a:fld>
            <a:endParaRPr lang="ru-RU" sz="1000" b="1" dirty="0">
              <a:solidFill>
                <a:srgbClr val="3C3C3C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03495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вершающий слайд">
    <p:bg>
      <p:bgPr>
        <a:gradFill flip="none" rotWithShape="1">
          <a:gsLst>
            <a:gs pos="28000">
              <a:schemeClr val="tx2"/>
            </a:gs>
            <a:gs pos="100000">
              <a:schemeClr val="accent1"/>
            </a:gs>
            <a:gs pos="80000">
              <a:schemeClr val="bg2"/>
            </a:gs>
          </a:gsLst>
          <a:lin ang="191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5576888"/>
            <a:ext cx="27305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71655" y="969171"/>
            <a:ext cx="7237948" cy="4215576"/>
          </a:xfrm>
          <a:custGeom>
            <a:avLst/>
            <a:gdLst>
              <a:gd name="connsiteX0" fmla="*/ 0 w 7032500"/>
              <a:gd name="connsiteY0" fmla="*/ 0 h 3614682"/>
              <a:gd name="connsiteX1" fmla="*/ 7032500 w 7032500"/>
              <a:gd name="connsiteY1" fmla="*/ 0 h 3614682"/>
              <a:gd name="connsiteX2" fmla="*/ 7032500 w 7032500"/>
              <a:gd name="connsiteY2" fmla="*/ 3614682 h 3614682"/>
              <a:gd name="connsiteX3" fmla="*/ 0 w 7032500"/>
              <a:gd name="connsiteY3" fmla="*/ 3614682 h 3614682"/>
              <a:gd name="connsiteX4" fmla="*/ 0 w 7032500"/>
              <a:gd name="connsiteY4" fmla="*/ 0 h 3614682"/>
              <a:gd name="connsiteX0" fmla="*/ 0 w 7032500"/>
              <a:gd name="connsiteY0" fmla="*/ 0 h 3614682"/>
              <a:gd name="connsiteX1" fmla="*/ 7032500 w 7032500"/>
              <a:gd name="connsiteY1" fmla="*/ 0 h 3614682"/>
              <a:gd name="connsiteX2" fmla="*/ 7032500 w 7032500"/>
              <a:gd name="connsiteY2" fmla="*/ 3614682 h 3614682"/>
              <a:gd name="connsiteX3" fmla="*/ 948441 w 7032500"/>
              <a:gd name="connsiteY3" fmla="*/ 3459656 h 3614682"/>
              <a:gd name="connsiteX4" fmla="*/ 0 w 7032500"/>
              <a:gd name="connsiteY4" fmla="*/ 3614682 h 3614682"/>
              <a:gd name="connsiteX5" fmla="*/ 0 w 7032500"/>
              <a:gd name="connsiteY5" fmla="*/ 0 h 3614682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948441 w 7032500"/>
              <a:gd name="connsiteY3" fmla="*/ 3459656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895890 w 7032500"/>
              <a:gd name="connsiteY3" fmla="*/ 3634828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878373 w 7032500"/>
              <a:gd name="connsiteY3" fmla="*/ 3608552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606855 w 7032500"/>
              <a:gd name="connsiteY3" fmla="*/ 3634828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659407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03200 w 7032500"/>
              <a:gd name="connsiteY3" fmla="*/ 3608553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11959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11959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484234 w 7032500"/>
              <a:gd name="connsiteY3" fmla="*/ 3617312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26462 w 7058962"/>
              <a:gd name="connsiteY0" fmla="*/ 0 h 4043855"/>
              <a:gd name="connsiteX1" fmla="*/ 7058962 w 7058962"/>
              <a:gd name="connsiteY1" fmla="*/ 0 h 4043855"/>
              <a:gd name="connsiteX2" fmla="*/ 7058962 w 7058962"/>
              <a:gd name="connsiteY2" fmla="*/ 3614682 h 4043855"/>
              <a:gd name="connsiteX3" fmla="*/ 510696 w 7058962"/>
              <a:gd name="connsiteY3" fmla="*/ 3617312 h 4043855"/>
              <a:gd name="connsiteX4" fmla="*/ 187 w 7058962"/>
              <a:gd name="connsiteY4" fmla="*/ 4043855 h 4043855"/>
              <a:gd name="connsiteX5" fmla="*/ 26462 w 7058962"/>
              <a:gd name="connsiteY5" fmla="*/ 0 h 4043855"/>
              <a:gd name="connsiteX0" fmla="*/ 0 w 7032500"/>
              <a:gd name="connsiteY0" fmla="*/ 0 h 4035097"/>
              <a:gd name="connsiteX1" fmla="*/ 7032500 w 7032500"/>
              <a:gd name="connsiteY1" fmla="*/ 0 h 4035097"/>
              <a:gd name="connsiteX2" fmla="*/ 7032500 w 7032500"/>
              <a:gd name="connsiteY2" fmla="*/ 3614682 h 4035097"/>
              <a:gd name="connsiteX3" fmla="*/ 484234 w 7032500"/>
              <a:gd name="connsiteY3" fmla="*/ 3617312 h 4035097"/>
              <a:gd name="connsiteX4" fmla="*/ 17518 w 7032500"/>
              <a:gd name="connsiteY4" fmla="*/ 4035097 h 4035097"/>
              <a:gd name="connsiteX5" fmla="*/ 0 w 7032500"/>
              <a:gd name="connsiteY5" fmla="*/ 0 h 4035097"/>
              <a:gd name="connsiteX0" fmla="*/ 842 w 7033342"/>
              <a:gd name="connsiteY0" fmla="*/ 0 h 4026339"/>
              <a:gd name="connsiteX1" fmla="*/ 7033342 w 7033342"/>
              <a:gd name="connsiteY1" fmla="*/ 0 h 4026339"/>
              <a:gd name="connsiteX2" fmla="*/ 7033342 w 7033342"/>
              <a:gd name="connsiteY2" fmla="*/ 3614682 h 4026339"/>
              <a:gd name="connsiteX3" fmla="*/ 485076 w 7033342"/>
              <a:gd name="connsiteY3" fmla="*/ 3617312 h 4026339"/>
              <a:gd name="connsiteX4" fmla="*/ 842 w 7033342"/>
              <a:gd name="connsiteY4" fmla="*/ 4026339 h 4026339"/>
              <a:gd name="connsiteX5" fmla="*/ 842 w 7033342"/>
              <a:gd name="connsiteY5" fmla="*/ 0 h 4026339"/>
              <a:gd name="connsiteX0" fmla="*/ 842 w 7033342"/>
              <a:gd name="connsiteY0" fmla="*/ 0 h 4061374"/>
              <a:gd name="connsiteX1" fmla="*/ 7033342 w 7033342"/>
              <a:gd name="connsiteY1" fmla="*/ 0 h 4061374"/>
              <a:gd name="connsiteX2" fmla="*/ 7033342 w 7033342"/>
              <a:gd name="connsiteY2" fmla="*/ 3614682 h 4061374"/>
              <a:gd name="connsiteX3" fmla="*/ 485076 w 7033342"/>
              <a:gd name="connsiteY3" fmla="*/ 3617312 h 4061374"/>
              <a:gd name="connsiteX4" fmla="*/ 842 w 7033342"/>
              <a:gd name="connsiteY4" fmla="*/ 4061374 h 4061374"/>
              <a:gd name="connsiteX5" fmla="*/ 842 w 7033342"/>
              <a:gd name="connsiteY5" fmla="*/ 0 h 4061374"/>
              <a:gd name="connsiteX0" fmla="*/ 842 w 7033342"/>
              <a:gd name="connsiteY0" fmla="*/ 0 h 4096408"/>
              <a:gd name="connsiteX1" fmla="*/ 7033342 w 7033342"/>
              <a:gd name="connsiteY1" fmla="*/ 0 h 4096408"/>
              <a:gd name="connsiteX2" fmla="*/ 7033342 w 7033342"/>
              <a:gd name="connsiteY2" fmla="*/ 3614682 h 4096408"/>
              <a:gd name="connsiteX3" fmla="*/ 485076 w 7033342"/>
              <a:gd name="connsiteY3" fmla="*/ 3617312 h 4096408"/>
              <a:gd name="connsiteX4" fmla="*/ 842 w 7033342"/>
              <a:gd name="connsiteY4" fmla="*/ 4096408 h 4096408"/>
              <a:gd name="connsiteX5" fmla="*/ 842 w 7033342"/>
              <a:gd name="connsiteY5" fmla="*/ 0 h 409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33342" h="4096408">
                <a:moveTo>
                  <a:pt x="842" y="0"/>
                </a:moveTo>
                <a:lnTo>
                  <a:pt x="7033342" y="0"/>
                </a:lnTo>
                <a:lnTo>
                  <a:pt x="7033342" y="3614682"/>
                </a:lnTo>
                <a:lnTo>
                  <a:pt x="485076" y="3617312"/>
                </a:lnTo>
                <a:lnTo>
                  <a:pt x="842" y="4096408"/>
                </a:lnTo>
                <a:cubicBezTo>
                  <a:pt x="-2078" y="2669629"/>
                  <a:pt x="3762" y="1426779"/>
                  <a:pt x="842" y="0"/>
                </a:cubicBezTo>
                <a:close/>
              </a:path>
            </a:pathLst>
          </a:custGeom>
          <a:noFill/>
          <a:ln w="38100" cap="flat" cmpd="sng">
            <a:solidFill>
              <a:schemeClr val="bg1"/>
            </a:solidFill>
            <a:miter lim="800000"/>
          </a:ln>
          <a:effectLst/>
        </p:spPr>
        <p:txBody>
          <a:bodyPr/>
          <a:lstStyle>
            <a:lvl1pPr marL="367200" indent="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None/>
              <a:defRPr sz="5000" b="0" i="0" spc="1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12" name="Подзаголовок 3"/>
          <p:cNvSpPr txBox="1">
            <a:spLocks/>
          </p:cNvSpPr>
          <p:nvPr userDrawn="1"/>
        </p:nvSpPr>
        <p:spPr>
          <a:xfrm>
            <a:off x="4639520" y="5407025"/>
            <a:ext cx="3158548" cy="14509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sz="1800" b="1" dirty="0" smtClean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0" hasCustomPrompt="1"/>
          </p:nvPr>
        </p:nvSpPr>
        <p:spPr>
          <a:xfrm>
            <a:off x="1474239" y="3021013"/>
            <a:ext cx="3461903" cy="1575263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005A64"/>
              </a:buClr>
              <a:buFont typeface="Arial" pitchFamily="34" charset="0"/>
              <a:buNone/>
              <a:defRPr lang="ru-RU" sz="1800" smtClean="0">
                <a:solidFill>
                  <a:schemeClr val="bg1"/>
                </a:solidFill>
              </a:defRPr>
            </a:lvl1pPr>
            <a:lvl2pPr>
              <a:buClr>
                <a:srgbClr val="005A64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>
              <a:buClr>
                <a:srgbClr val="005A64"/>
              </a:buClr>
              <a:buFont typeface="Courier New" pitchFamily="49" charset="0"/>
              <a:buChar char="o"/>
              <a:defRPr sz="1600"/>
            </a:lvl3pPr>
            <a:lvl4pPr>
              <a:buClr>
                <a:srgbClr val="005A64"/>
              </a:buClr>
              <a:buFont typeface="Wingdings" pitchFamily="2" charset="2"/>
              <a:buChar char="v"/>
              <a:defRPr/>
            </a:lvl4pPr>
          </a:lstStyle>
          <a:p>
            <a:pPr>
              <a:defRPr/>
            </a:pPr>
            <a:r>
              <a:rPr lang="ru-RU" sz="1800" dirty="0" smtClean="0">
                <a:solidFill>
                  <a:schemeClr val="bg1"/>
                </a:solidFill>
                <a:latin typeface="+mn-lt"/>
                <a:ea typeface="+mn-ea"/>
              </a:rPr>
              <a:t>Адресный блок</a:t>
            </a:r>
            <a:endParaRPr lang="en-US" sz="1800" b="1" dirty="0" smtClean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Текст 12"/>
          <p:cNvSpPr>
            <a:spLocks noGrp="1"/>
          </p:cNvSpPr>
          <p:nvPr>
            <p:ph type="body" sz="quarter" idx="11" hasCustomPrompt="1"/>
          </p:nvPr>
        </p:nvSpPr>
        <p:spPr>
          <a:xfrm>
            <a:off x="5097983" y="3011572"/>
            <a:ext cx="3066882" cy="1575263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005A64"/>
              </a:buClr>
              <a:buFont typeface="Arial" pitchFamily="34" charset="0"/>
              <a:buNone/>
              <a:defRPr sz="1800">
                <a:solidFill>
                  <a:schemeClr val="bg1"/>
                </a:solidFill>
              </a:defRPr>
            </a:lvl1pPr>
            <a:lvl2pPr>
              <a:buClr>
                <a:srgbClr val="005A64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>
              <a:buClr>
                <a:srgbClr val="005A64"/>
              </a:buClr>
              <a:buFont typeface="Courier New" pitchFamily="49" charset="0"/>
              <a:buChar char="o"/>
              <a:defRPr sz="1600"/>
            </a:lvl3pPr>
            <a:lvl4pPr>
              <a:buClr>
                <a:srgbClr val="005A64"/>
              </a:buClr>
              <a:buFont typeface="Wingdings" pitchFamily="2" charset="2"/>
              <a:buChar char="v"/>
              <a:defRPr/>
            </a:lvl4pPr>
          </a:lstStyle>
          <a:p>
            <a:pPr lvl="0"/>
            <a:r>
              <a:rPr lang="ru-RU" dirty="0" smtClean="0"/>
              <a:t>Телефоны</a:t>
            </a:r>
          </a:p>
          <a:p>
            <a:pPr lvl="0"/>
            <a:r>
              <a:rPr lang="en-US" dirty="0" smtClean="0"/>
              <a:t>e-mail</a:t>
            </a:r>
          </a:p>
        </p:txBody>
      </p:sp>
    </p:spTree>
    <p:extLst>
      <p:ext uri="{BB962C8B-B14F-4D97-AF65-F5344CB8AC3E}">
        <p14:creationId xmlns:p14="http://schemas.microsoft.com/office/powerpoint/2010/main" val="319378126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ро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 userDrawn="1"/>
        </p:nvSpPr>
        <p:spPr bwMode="auto">
          <a:xfrm>
            <a:off x="390525" y="6415088"/>
            <a:ext cx="1600200" cy="29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b="1" baseline="-25000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t>www.docsvision.com</a:t>
            </a:r>
            <a:endParaRPr lang="ru-RU" sz="1600" b="1" baseline="-25000">
              <a:solidFill>
                <a:srgbClr val="3C3C3C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7710488" y="6440488"/>
            <a:ext cx="1066800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sz="1000" b="1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t>Слайд: </a:t>
            </a:r>
            <a:fld id="{ACC066E2-42D9-4D31-9FF6-A4087F61415C}" type="slidenum">
              <a:rPr lang="en-US" sz="1000" b="1">
                <a:solidFill>
                  <a:srgbClr val="3C3C3C"/>
                </a:solidFill>
                <a:latin typeface="Calibri" pitchFamily="34" charset="0"/>
                <a:cs typeface="Calibri" pitchFamily="34" charset="0"/>
              </a:rPr>
              <a:pPr algn="ctr"/>
              <a:t>‹#›</a:t>
            </a:fld>
            <a:endParaRPr lang="ru-RU" sz="1000" b="1">
              <a:solidFill>
                <a:srgbClr val="3C3C3C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-71438" y="1493838"/>
            <a:ext cx="9372601" cy="53975"/>
          </a:xfrm>
          <a:prstGeom prst="rect">
            <a:avLst/>
          </a:prstGeom>
          <a:gradFill>
            <a:gsLst>
              <a:gs pos="1000">
                <a:schemeClr val="tx2"/>
              </a:gs>
              <a:gs pos="68000">
                <a:schemeClr val="bg2"/>
              </a:gs>
              <a:gs pos="100000">
                <a:schemeClr val="accent1"/>
              </a:gs>
            </a:gsLst>
            <a:lin ang="1872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7" name="TextBox 5"/>
          <p:cNvSpPr txBox="1">
            <a:spLocks noChangeArrowheads="1"/>
          </p:cNvSpPr>
          <p:nvPr userDrawn="1"/>
        </p:nvSpPr>
        <p:spPr bwMode="auto">
          <a:xfrm>
            <a:off x="-482600" y="39798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sz="1800" smtClean="0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258763"/>
            <a:ext cx="1216025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83201" y="699159"/>
            <a:ext cx="7898799" cy="633534"/>
          </a:xfrm>
          <a:prstGeom prst="rect">
            <a:avLst/>
          </a:prstGeom>
          <a:effectLst/>
        </p:spPr>
        <p:txBody>
          <a:bodyPr/>
          <a:lstStyle>
            <a:lvl1pPr>
              <a:lnSpc>
                <a:spcPct val="85000"/>
              </a:lnSpc>
              <a:defRPr sz="3600" b="1" u="none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0"/>
          </p:nvPr>
        </p:nvSpPr>
        <p:spPr>
          <a:xfrm>
            <a:off x="491912" y="1708351"/>
            <a:ext cx="8201539" cy="4547305"/>
          </a:xfrm>
          <a:prstGeom prst="rect">
            <a:avLst/>
          </a:prstGeom>
        </p:spPr>
        <p:txBody>
          <a:bodyPr/>
          <a:lstStyle>
            <a:lvl1pPr>
              <a:buClr>
                <a:srgbClr val="005A64"/>
              </a:buClr>
              <a:buFont typeface="Arial" pitchFamily="34" charset="0"/>
              <a:buChar char="•"/>
              <a:defRPr sz="2400"/>
            </a:lvl1pPr>
            <a:lvl2pPr>
              <a:buClr>
                <a:srgbClr val="005A64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>
              <a:buClr>
                <a:srgbClr val="005A64"/>
              </a:buClr>
              <a:buFont typeface="Courier New" pitchFamily="49" charset="0"/>
              <a:buChar char="o"/>
              <a:defRPr sz="1600"/>
            </a:lvl3pPr>
            <a:lvl4pPr>
              <a:buClr>
                <a:srgbClr val="005A64"/>
              </a:buClr>
              <a:buFont typeface="Wingdings" pitchFamily="2" charset="2"/>
              <a:buChar char="v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  <a:endParaRPr lang="ru-RU" dirty="0" smtClean="0"/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6354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6" r:id="rId2"/>
    <p:sldLayoutId id="2147483992" r:id="rId3"/>
    <p:sldLayoutId id="2147483993" r:id="rId4"/>
    <p:sldLayoutId id="2147483994" r:id="rId5"/>
    <p:sldLayoutId id="2147483995" r:id="rId6"/>
    <p:sldLayoutId id="2147483998" r:id="rId7"/>
    <p:sldLayoutId id="2147483997" r:id="rId8"/>
    <p:sldLayoutId id="2147483999" r:id="rId9"/>
  </p:sldLayoutIdLst>
  <p:transition/>
  <p:timing>
    <p:tnLst>
      <p:par>
        <p:cTn id="1" dur="indefinite" restart="never" nodeType="tmRoot"/>
      </p:par>
    </p:tnLst>
  </p:timing>
  <p:hf sldNum="0" hdr="0" ftr="0"/>
  <p:txStyles>
    <p:titleStyle>
      <a:lvl1pPr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Cambria" pitchFamily="18" charset="0"/>
          <a:ea typeface="ＭＳ Ｐゴシック" charset="0"/>
        </a:defRPr>
      </a:lvl2pPr>
      <a:lvl3pPr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Cambria" pitchFamily="18" charset="0"/>
          <a:ea typeface="ＭＳ Ｐゴシック" charset="0"/>
        </a:defRPr>
      </a:lvl3pPr>
      <a:lvl4pPr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Cambria" pitchFamily="18" charset="0"/>
          <a:ea typeface="ＭＳ Ｐゴシック" charset="0"/>
        </a:defRPr>
      </a:lvl4pPr>
      <a:lvl5pPr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Cambria" pitchFamily="18" charset="0"/>
          <a:ea typeface="ＭＳ Ｐゴシック" charset="0"/>
        </a:defRPr>
      </a:lvl5pPr>
      <a:lvl6pPr marL="4572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hlink"/>
          </a:solidFill>
          <a:latin typeface="+mn-lt"/>
          <a:ea typeface="ＭＳ Ｐゴシック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4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gif"/><Relationship Id="rId3" Type="http://schemas.openxmlformats.org/officeDocument/2006/relationships/hyperlink" Target="http://www.arbitr.ru/" TargetMode="External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jpeg"/><Relationship Id="rId2" Type="http://schemas.openxmlformats.org/officeDocument/2006/relationships/image" Target="../media/image6.png"/><Relationship Id="rId16" Type="http://schemas.openxmlformats.org/officeDocument/2006/relationships/image" Target="../media/image18.png"/><Relationship Id="rId20" Type="http://schemas.openxmlformats.org/officeDocument/2006/relationships/image" Target="../media/image22.gif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minprom.gov.ru/" TargetMode="External"/><Relationship Id="rId11" Type="http://schemas.openxmlformats.org/officeDocument/2006/relationships/image" Target="../media/image13.jpeg"/><Relationship Id="rId5" Type="http://schemas.openxmlformats.org/officeDocument/2006/relationships/image" Target="../media/image8.png"/><Relationship Id="rId15" Type="http://schemas.openxmlformats.org/officeDocument/2006/relationships/image" Target="../media/image17.jpeg"/><Relationship Id="rId10" Type="http://schemas.openxmlformats.org/officeDocument/2006/relationships/image" Target="../media/image12.png"/><Relationship Id="rId19" Type="http://schemas.openxmlformats.org/officeDocument/2006/relationships/image" Target="../media/image21.gif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6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image" Target="../media/image31.png"/><Relationship Id="rId7" Type="http://schemas.openxmlformats.org/officeDocument/2006/relationships/image" Target="../media/image21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11" Type="http://schemas.openxmlformats.org/officeDocument/2006/relationships/image" Target="../media/image14.png"/><Relationship Id="rId5" Type="http://schemas.openxmlformats.org/officeDocument/2006/relationships/image" Target="../media/image33.png"/><Relationship Id="rId10" Type="http://schemas.openxmlformats.org/officeDocument/2006/relationships/image" Target="../media/image13.jpeg"/><Relationship Id="rId4" Type="http://schemas.openxmlformats.org/officeDocument/2006/relationships/image" Target="../media/image32.png"/><Relationship Id="rId9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en-US" dirty="0" smtClean="0"/>
              <a:t>Docsvision 5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400" dirty="0" smtClean="0"/>
              <a:t>Система управления документами и бизнес-процессами</a:t>
            </a:r>
            <a:br>
              <a:rPr lang="ru-RU" sz="3400" dirty="0" smtClean="0"/>
            </a:br>
            <a:endParaRPr lang="ru-RU" sz="240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3201" y="699159"/>
            <a:ext cx="8508399" cy="633534"/>
          </a:xfrm>
        </p:spPr>
        <p:txBody>
          <a:bodyPr/>
          <a:lstStyle/>
          <a:p>
            <a:r>
              <a:rPr lang="ru-RU" dirty="0" smtClean="0"/>
              <a:t>Новые клиенты становятся постоянными</a:t>
            </a:r>
            <a:endParaRPr lang="en-US" dirty="0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4523281"/>
              </p:ext>
            </p:extLst>
          </p:nvPr>
        </p:nvGraphicFramePr>
        <p:xfrm>
          <a:off x="854359" y="1864426"/>
          <a:ext cx="7272808" cy="3805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555594" y="5863181"/>
            <a:ext cx="8229600" cy="416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867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90%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867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заказчиков масштабируют</a:t>
            </a:r>
            <a:r>
              <a:rPr kumimoji="0" lang="ru-RU" sz="2000" b="1" i="0" u="none" strike="noStrike" kern="0" cap="none" spc="0" normalizeH="0" noProof="0" dirty="0" smtClean="0">
                <a:ln>
                  <a:noFill/>
                </a:ln>
                <a:solidFill>
                  <a:srgbClr val="00867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решения, созданные на базе 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867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Docsvision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365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Почему </a:t>
            </a:r>
            <a:r>
              <a:rPr lang="en-US" dirty="0" smtClean="0"/>
              <a:t>Docsvision</a:t>
            </a:r>
            <a:r>
              <a:rPr lang="ru-RU" dirty="0" smtClean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Функциональность:</a:t>
            </a:r>
          </a:p>
          <a:p>
            <a:pPr lvl="1"/>
            <a:r>
              <a:rPr lang="ru-RU" sz="1600" dirty="0" smtClean="0"/>
              <a:t>Готовые решения задач СЭД для среднего бизнеса</a:t>
            </a:r>
          </a:p>
          <a:p>
            <a:pPr lvl="1"/>
            <a:r>
              <a:rPr lang="ru-RU" sz="1600" dirty="0" smtClean="0"/>
              <a:t>Мощная платформа для создания корпоративных СЭД/</a:t>
            </a:r>
            <a:r>
              <a:rPr lang="en-US" sz="1600" dirty="0" smtClean="0"/>
              <a:t>ECM</a:t>
            </a:r>
            <a:r>
              <a:rPr lang="ru-RU" sz="1600" dirty="0" smtClean="0"/>
              <a:t>-систем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Гарантированное качество:</a:t>
            </a:r>
          </a:p>
          <a:p>
            <a:pPr lvl="1"/>
            <a:r>
              <a:rPr lang="ru-RU" sz="1600" dirty="0" smtClean="0"/>
              <a:t>Входит в группу лидеров российского рынка СЭД/</a:t>
            </a:r>
            <a:r>
              <a:rPr lang="en-US" sz="1600" dirty="0" smtClean="0"/>
              <a:t>ECM</a:t>
            </a:r>
            <a:endParaRPr lang="ru-RU" sz="1600" dirty="0" smtClean="0"/>
          </a:p>
          <a:p>
            <a:pPr lvl="1"/>
            <a:r>
              <a:rPr lang="ru-RU" sz="1600" dirty="0" smtClean="0"/>
              <a:t>Промышленный процесс разработки</a:t>
            </a:r>
          </a:p>
          <a:p>
            <a:pPr lvl="1"/>
            <a:r>
              <a:rPr lang="ru-RU" sz="1600" dirty="0" smtClean="0"/>
              <a:t>Соответствие стандартам отрасли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Простота выбора, внедрения, и сопровождения:</a:t>
            </a:r>
          </a:p>
          <a:p>
            <a:pPr lvl="1"/>
            <a:r>
              <a:rPr lang="ru-RU" sz="1600" dirty="0" smtClean="0"/>
              <a:t>Полнофункциональные ознакомительные версии</a:t>
            </a:r>
          </a:p>
          <a:p>
            <a:pPr lvl="1"/>
            <a:r>
              <a:rPr lang="ru-RU" sz="1600" dirty="0" smtClean="0"/>
              <a:t>Широкая сеть квалифицированных партнеров по внедрению в любом регионе России, СНГ и Балтии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Инновационность:</a:t>
            </a:r>
          </a:p>
          <a:p>
            <a:pPr lvl="1"/>
            <a:r>
              <a:rPr lang="ru-RU" sz="1600" dirty="0" smtClean="0"/>
              <a:t>Клиенты для мобильных устройств</a:t>
            </a:r>
          </a:p>
          <a:p>
            <a:pPr lvl="1"/>
            <a:r>
              <a:rPr lang="ru-RU" sz="1600" dirty="0" smtClean="0"/>
              <a:t>Доступность как облачный сервис</a:t>
            </a:r>
          </a:p>
          <a:p>
            <a:pPr lvl="1"/>
            <a:r>
              <a:rPr lang="ru-RU" sz="1600" dirty="0" smtClean="0"/>
              <a:t>Новейшие технологии </a:t>
            </a:r>
            <a:r>
              <a:rPr lang="ru-RU" sz="1600" dirty="0" smtClean="0"/>
              <a:t>информационных </a:t>
            </a:r>
            <a:r>
              <a:rPr lang="ru-RU" sz="1600" dirty="0" smtClean="0"/>
              <a:t>систем</a:t>
            </a:r>
          </a:p>
        </p:txBody>
      </p:sp>
      <p:pic>
        <p:nvPicPr>
          <p:cNvPr id="4" name="Рисунок 8" descr="ipad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5032" y="5323469"/>
            <a:ext cx="1590390" cy="109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931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Почему </a:t>
            </a:r>
            <a:r>
              <a:rPr lang="en-US" dirty="0" smtClean="0"/>
              <a:t>Docsvision?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5"/>
            </a:pPr>
            <a:r>
              <a:rPr lang="ru-RU" sz="2200" dirty="0"/>
              <a:t>Видимые результаты в сжатые сроки:</a:t>
            </a:r>
          </a:p>
          <a:p>
            <a:pPr lvl="1"/>
            <a:r>
              <a:rPr lang="ru-RU" sz="1600" dirty="0"/>
              <a:t>Внедрение за 1-4 месяца</a:t>
            </a:r>
          </a:p>
          <a:p>
            <a:pPr lvl="1"/>
            <a:r>
              <a:rPr lang="ru-RU" sz="1600" dirty="0"/>
              <a:t>Готовые решения для стандартных задач (СМК, OHSAS)</a:t>
            </a:r>
          </a:p>
          <a:p>
            <a:pPr lvl="1"/>
            <a:r>
              <a:rPr lang="ru-RU" sz="1600" dirty="0"/>
              <a:t>Возможность автоматизации бизнес-процессов без программирования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ru-RU" sz="2200" dirty="0"/>
              <a:t>Информационная безопасность:</a:t>
            </a:r>
          </a:p>
          <a:p>
            <a:pPr lvl="1"/>
            <a:r>
              <a:rPr lang="ru-RU" sz="1600" dirty="0"/>
              <a:t>Сертификат ФСТЭК – готовность к  аттестации </a:t>
            </a:r>
            <a:r>
              <a:rPr lang="ru-RU" sz="1600" dirty="0" err="1"/>
              <a:t>ИСПДн</a:t>
            </a:r>
            <a:r>
              <a:rPr lang="ru-RU" sz="1600" dirty="0"/>
              <a:t> в соответствии </a:t>
            </a:r>
            <a:br>
              <a:rPr lang="ru-RU" sz="1600" dirty="0"/>
            </a:br>
            <a:r>
              <a:rPr lang="ru-RU" sz="1600" dirty="0"/>
              <a:t>с условиями 152-ФЗ</a:t>
            </a:r>
          </a:p>
          <a:p>
            <a:pPr lvl="1"/>
            <a:r>
              <a:rPr lang="ru-RU" sz="1600" dirty="0"/>
              <a:t>Мощная система защиты конфиденциальных документов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ru-RU" sz="2200" dirty="0"/>
              <a:t>Высокое качество сервиса:</a:t>
            </a:r>
          </a:p>
          <a:p>
            <a:pPr lvl="1"/>
            <a:r>
              <a:rPr lang="ru-RU" sz="1600" dirty="0" err="1"/>
              <a:t>Проактивная</a:t>
            </a:r>
            <a:r>
              <a:rPr lang="ru-RU" sz="1600" dirty="0"/>
              <a:t> техническая поддержка со стороны </a:t>
            </a:r>
            <a:r>
              <a:rPr lang="ru-RU" sz="1600" dirty="0" err="1"/>
              <a:t>вендора</a:t>
            </a:r>
            <a:endParaRPr lang="ru-RU" sz="1600" dirty="0"/>
          </a:p>
          <a:p>
            <a:pPr lvl="1"/>
            <a:r>
              <a:rPr lang="ru-RU" sz="1600" dirty="0"/>
              <a:t>Совместная работа </a:t>
            </a:r>
            <a:r>
              <a:rPr lang="ru-RU" sz="1600" dirty="0" err="1"/>
              <a:t>вендора</a:t>
            </a:r>
            <a:r>
              <a:rPr lang="ru-RU" sz="1600" dirty="0"/>
              <a:t> и партнера на всех  этапах </a:t>
            </a:r>
            <a:r>
              <a:rPr lang="ru-RU" sz="1600" dirty="0" smtClean="0"/>
              <a:t>внедрения</a:t>
            </a:r>
            <a:endParaRPr lang="ru-RU" sz="1600" dirty="0"/>
          </a:p>
        </p:txBody>
      </p:sp>
      <p:pic>
        <p:nvPicPr>
          <p:cNvPr id="4" name="Рисунок 3" descr="ge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20540" y="3210481"/>
            <a:ext cx="608210" cy="79208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8263991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Эффект от внедрения системы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Сокращение сроков обработки документов, прохождения бизнес-процессов и выполнения заданий</a:t>
            </a:r>
          </a:p>
          <a:p>
            <a:r>
              <a:rPr lang="ru-RU" dirty="0" smtClean="0"/>
              <a:t>Сокращение затрат на копирование, печать, доставку и хранение документов</a:t>
            </a:r>
          </a:p>
          <a:p>
            <a:r>
              <a:rPr lang="ru-RU" dirty="0" smtClean="0"/>
              <a:t>Обеспечение контроля деятельности</a:t>
            </a:r>
          </a:p>
          <a:p>
            <a:r>
              <a:rPr lang="ru-RU" dirty="0" smtClean="0"/>
              <a:t>Повышение исполнительской дисциплины</a:t>
            </a:r>
          </a:p>
          <a:p>
            <a:r>
              <a:rPr lang="ru-RU" dirty="0"/>
              <a:t>Сокращение случаев утраты документов</a:t>
            </a:r>
            <a:endParaRPr lang="en-US" dirty="0"/>
          </a:p>
          <a:p>
            <a:r>
              <a:rPr lang="ru-RU" dirty="0" smtClean="0"/>
              <a:t>Снижение операционных ошибок</a:t>
            </a:r>
          </a:p>
          <a:p>
            <a:r>
              <a:rPr lang="ru-RU" dirty="0" smtClean="0"/>
              <a:t>Снижение рисков невыполнения обязательств</a:t>
            </a:r>
          </a:p>
          <a:p>
            <a:r>
              <a:rPr lang="ru-RU" dirty="0" smtClean="0"/>
              <a:t>Улучшение показателей деятельности, прозрачности и управляемости предприятия</a:t>
            </a:r>
          </a:p>
        </p:txBody>
      </p:sp>
    </p:spTree>
    <p:extLst>
      <p:ext uri="{BB962C8B-B14F-4D97-AF65-F5344CB8AC3E}">
        <p14:creationId xmlns:p14="http://schemas.microsoft.com/office/powerpoint/2010/main" val="18566392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 системе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Docsvision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9147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Назначение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sz="2000" dirty="0" smtClean="0"/>
              <a:t>Автоматизация задач управления документами и бизнес-процессами:</a:t>
            </a:r>
          </a:p>
          <a:p>
            <a:pPr lvl="1"/>
            <a:r>
              <a:rPr lang="ru-RU" sz="1600" dirty="0" smtClean="0"/>
              <a:t>Общая управленческая деятельность</a:t>
            </a:r>
          </a:p>
          <a:p>
            <a:pPr lvl="1"/>
            <a:r>
              <a:rPr lang="ru-RU" sz="1600" dirty="0" smtClean="0"/>
              <a:t>Функциональные задачи подразделений</a:t>
            </a:r>
          </a:p>
          <a:p>
            <a:pPr lvl="1"/>
            <a:r>
              <a:rPr lang="ru-RU" sz="1600" dirty="0" smtClean="0"/>
              <a:t>Операционные процессы деятельности</a:t>
            </a:r>
          </a:p>
          <a:p>
            <a:r>
              <a:rPr lang="ru-RU" sz="2000" dirty="0" smtClean="0"/>
              <a:t>Примеры задач:</a:t>
            </a:r>
          </a:p>
          <a:p>
            <a:pPr lvl="1"/>
            <a:r>
              <a:rPr lang="ru-RU" sz="1600" dirty="0" smtClean="0"/>
              <a:t>Делопроизводство (документационное обеспечения управления)</a:t>
            </a:r>
          </a:p>
          <a:p>
            <a:pPr lvl="1"/>
            <a:r>
              <a:rPr lang="ru-RU" sz="1600" dirty="0" smtClean="0"/>
              <a:t>Договорной документооборот от подготовки до исполнения</a:t>
            </a:r>
          </a:p>
          <a:p>
            <a:pPr lvl="1"/>
            <a:r>
              <a:rPr lang="ru-RU" sz="1600" dirty="0" smtClean="0"/>
              <a:t>Архив первичных документов по хозяйственной деятельности</a:t>
            </a:r>
          </a:p>
          <a:p>
            <a:pPr lvl="1"/>
            <a:r>
              <a:rPr lang="ru-RU" sz="1600" dirty="0" smtClean="0"/>
              <a:t>Документооборот, сопровождающий разработку новой продукции</a:t>
            </a:r>
          </a:p>
          <a:p>
            <a:pPr lvl="1"/>
            <a:r>
              <a:rPr lang="ru-RU" sz="1600" dirty="0" smtClean="0"/>
              <a:t>Процессы обслуживания запросов клиентов на продукцию и услуги</a:t>
            </a:r>
          </a:p>
          <a:p>
            <a:pPr lvl="1"/>
            <a:r>
              <a:rPr lang="ru-RU" sz="1600" dirty="0" smtClean="0"/>
              <a:t>Внутренние вспомогательные процессы (командировки, заявки в службы, и пр.)</a:t>
            </a:r>
          </a:p>
          <a:p>
            <a:pPr lvl="1"/>
            <a:r>
              <a:rPr lang="ru-RU" sz="1600" dirty="0" smtClean="0"/>
              <a:t>Управление поручениями в рамках текущей и проектной деятельности</a:t>
            </a:r>
          </a:p>
          <a:p>
            <a:r>
              <a:rPr lang="ru-RU" sz="2000" dirty="0" smtClean="0"/>
              <a:t>Для предприятий и организаций различных размеров </a:t>
            </a:r>
            <a:br>
              <a:rPr lang="ru-RU" sz="2000" dirty="0" smtClean="0"/>
            </a:br>
            <a:r>
              <a:rPr lang="ru-RU" sz="2000" dirty="0" smtClean="0"/>
              <a:t>и видов деятельности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508585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Структура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5391150" y="2175077"/>
            <a:ext cx="3302302" cy="3730424"/>
          </a:xfrm>
        </p:spPr>
        <p:txBody>
          <a:bodyPr/>
          <a:lstStyle/>
          <a:p>
            <a:r>
              <a:rPr lang="ru-RU" sz="2000" dirty="0" smtClean="0"/>
              <a:t>Платформа</a:t>
            </a:r>
          </a:p>
          <a:p>
            <a:pPr marL="360000" lvl="1" indent="0">
              <a:buNone/>
            </a:pPr>
            <a:r>
              <a:rPr lang="ru-RU" sz="1400" dirty="0" smtClean="0"/>
              <a:t>Основа для создания и работы решений</a:t>
            </a:r>
          </a:p>
          <a:p>
            <a:r>
              <a:rPr lang="ru-RU" sz="2000" dirty="0" smtClean="0"/>
              <a:t>Приложения</a:t>
            </a:r>
          </a:p>
          <a:p>
            <a:pPr marL="360000" lvl="1" indent="0">
              <a:buNone/>
            </a:pPr>
            <a:r>
              <a:rPr lang="ru-RU" sz="1400" dirty="0"/>
              <a:t>Готовые решения для типовых внедрений</a:t>
            </a:r>
          </a:p>
          <a:p>
            <a:r>
              <a:rPr lang="ru-RU" sz="2000" dirty="0" smtClean="0"/>
              <a:t>Конструкторы</a:t>
            </a:r>
          </a:p>
          <a:p>
            <a:pPr marL="360000" lvl="1" indent="0">
              <a:buNone/>
            </a:pPr>
            <a:r>
              <a:rPr lang="ru-RU" sz="1400" dirty="0"/>
              <a:t>Средства быстрой разработки и модификации решений</a:t>
            </a:r>
          </a:p>
          <a:p>
            <a:r>
              <a:rPr lang="ru-RU" sz="2000" dirty="0" smtClean="0"/>
              <a:t>Дополнительные модули</a:t>
            </a:r>
          </a:p>
          <a:p>
            <a:pPr marL="360000" lvl="1" indent="0">
              <a:buNone/>
            </a:pPr>
            <a:r>
              <a:rPr lang="ru-RU" sz="1400" dirty="0"/>
              <a:t>Средства расширения технических возможностей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2282824"/>
            <a:ext cx="4533980" cy="316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47113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Встроенное приложение </a:t>
            </a:r>
            <a:br>
              <a:rPr lang="ru-RU" dirty="0" smtClean="0"/>
            </a:br>
            <a:r>
              <a:rPr lang="ru-RU" dirty="0" smtClean="0"/>
              <a:t>«Управление документами»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sz="2000" dirty="0" smtClean="0"/>
              <a:t>Массовое приложение – для всех</a:t>
            </a:r>
            <a:r>
              <a:rPr lang="en-US" sz="2000" dirty="0" smtClean="0"/>
              <a:t> </a:t>
            </a:r>
            <a:r>
              <a:rPr lang="ru-RU" sz="2000" dirty="0" smtClean="0"/>
              <a:t>сотрудников, работающих с электронными документами</a:t>
            </a:r>
          </a:p>
          <a:p>
            <a:r>
              <a:rPr lang="ru-RU" sz="2000" dirty="0"/>
              <a:t>Фокус – на удобство </a:t>
            </a:r>
            <a:r>
              <a:rPr lang="ru-RU" sz="2000" dirty="0" smtClean="0"/>
              <a:t>повседневной работы сотрудников </a:t>
            </a:r>
            <a:endParaRPr lang="ru-RU" sz="2000" dirty="0"/>
          </a:p>
          <a:p>
            <a:r>
              <a:rPr lang="ru-RU" sz="2000" dirty="0" smtClean="0"/>
              <a:t>Основа для более специализированных приложений</a:t>
            </a:r>
          </a:p>
          <a:p>
            <a:r>
              <a:rPr lang="ru-RU" sz="2000" dirty="0" smtClean="0"/>
              <a:t>Основные функции электронного документооборота:</a:t>
            </a:r>
          </a:p>
          <a:p>
            <a:pPr lvl="1"/>
            <a:r>
              <a:rPr lang="ru-RU" sz="1600" dirty="0" smtClean="0"/>
              <a:t>Ручной и автоматизированный ввод  документов</a:t>
            </a:r>
          </a:p>
          <a:p>
            <a:pPr lvl="1"/>
            <a:r>
              <a:rPr lang="ru-RU" sz="1600" dirty="0" smtClean="0"/>
              <a:t>Надежное хранение и удобная классификация</a:t>
            </a:r>
          </a:p>
          <a:p>
            <a:pPr lvl="1"/>
            <a:r>
              <a:rPr lang="ru-RU" sz="1600" dirty="0" smtClean="0"/>
              <a:t>Гибкое разграничение прав доступа</a:t>
            </a:r>
          </a:p>
          <a:p>
            <a:pPr lvl="1"/>
            <a:r>
              <a:rPr lang="ru-RU" sz="1600" dirty="0" smtClean="0"/>
              <a:t>Изменение документов, сохранение версий и комментариев</a:t>
            </a:r>
          </a:p>
          <a:p>
            <a:pPr lvl="1"/>
            <a:r>
              <a:rPr lang="ru-RU" sz="1600" dirty="0" smtClean="0"/>
              <a:t>Поиск по штрих-коду, атрибутам и тексту документов</a:t>
            </a:r>
          </a:p>
          <a:p>
            <a:pPr lvl="1"/>
            <a:r>
              <a:rPr lang="ru-RU" sz="1600" dirty="0" smtClean="0"/>
              <a:t>Согласование, подписание, утверждение, ознакомление</a:t>
            </a:r>
          </a:p>
          <a:p>
            <a:pPr lvl="1"/>
            <a:r>
              <a:rPr lang="ru-RU" sz="1600" dirty="0" smtClean="0"/>
              <a:t>Наложение электронной подписи на документ, атрибуты и действия</a:t>
            </a:r>
          </a:p>
          <a:p>
            <a:pPr lvl="1"/>
            <a:r>
              <a:rPr lang="ru-RU" sz="1600" dirty="0" smtClean="0"/>
              <a:t>Работа с заданиями: их создание, исполнение, контроль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643326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Основные элементы приложения</a:t>
            </a:r>
            <a:br>
              <a:rPr lang="ru-RU" dirty="0" smtClean="0"/>
            </a:br>
            <a:r>
              <a:rPr lang="ru-RU" dirty="0" smtClean="0"/>
              <a:t>«Управление документами»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sz="2000" dirty="0" smtClean="0"/>
              <a:t>Типовая структура папок хранения по видам документов и функциональным структурам предприятия</a:t>
            </a:r>
          </a:p>
          <a:p>
            <a:pPr lvl="1"/>
            <a:r>
              <a:rPr lang="ru-RU" sz="1600" dirty="0" smtClean="0"/>
              <a:t>Для папок настроены соответствующие табличные представления</a:t>
            </a:r>
          </a:p>
          <a:p>
            <a:pPr lvl="1"/>
            <a:r>
              <a:rPr lang="ru-RU" sz="1600" dirty="0" smtClean="0"/>
              <a:t>Для поиска документов настроены поисковые запросы</a:t>
            </a:r>
          </a:p>
          <a:p>
            <a:r>
              <a:rPr lang="ru-RU" sz="2200" dirty="0" smtClean="0"/>
              <a:t>Настроены основные виды документов</a:t>
            </a:r>
          </a:p>
          <a:p>
            <a:pPr lvl="1"/>
            <a:r>
              <a:rPr lang="ru-RU" sz="1600" dirty="0" smtClean="0"/>
              <a:t>Корреспонденция внутренняя и внешняя</a:t>
            </a:r>
          </a:p>
          <a:p>
            <a:pPr lvl="1"/>
            <a:r>
              <a:rPr lang="ru-RU" sz="1600" dirty="0" smtClean="0"/>
              <a:t>Организационно-распорядительные</a:t>
            </a:r>
          </a:p>
          <a:p>
            <a:pPr lvl="1"/>
            <a:r>
              <a:rPr lang="ru-RU" sz="1600" dirty="0" smtClean="0"/>
              <a:t>Договорные</a:t>
            </a:r>
          </a:p>
          <a:p>
            <a:pPr lvl="1"/>
            <a:r>
              <a:rPr lang="ru-RU" sz="1600" dirty="0" smtClean="0"/>
              <a:t>Произвольные</a:t>
            </a:r>
          </a:p>
          <a:p>
            <a:r>
              <a:rPr lang="ru-RU" sz="2200" dirty="0" smtClean="0"/>
              <a:t>Настроены жизненные циклы документов</a:t>
            </a:r>
          </a:p>
          <a:p>
            <a:r>
              <a:rPr lang="ru-RU" sz="2200" dirty="0" smtClean="0"/>
              <a:t>Типовое рабочее место пользователя</a:t>
            </a:r>
          </a:p>
          <a:p>
            <a:pPr lvl="1"/>
            <a:r>
              <a:rPr lang="ru-RU" sz="1600" dirty="0" smtClean="0"/>
              <a:t>Папки с заданиями сотрудника (как исполнитель, автор, контролер, заместитель)</a:t>
            </a:r>
          </a:p>
          <a:p>
            <a:pPr lvl="1"/>
            <a:r>
              <a:rPr lang="ru-RU" sz="1600" dirty="0" smtClean="0"/>
              <a:t>Папки с документами сотрудника (с которыми он работает)</a:t>
            </a:r>
          </a:p>
          <a:p>
            <a:pPr lvl="1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623023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Интерфейс приложения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50" y="1612900"/>
            <a:ext cx="7100791" cy="488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421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 компании «ДоксВижн»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Основное окно: </a:t>
            </a:r>
            <a:r>
              <a:rPr lang="en-US" dirty="0" smtClean="0"/>
              <a:t>Docsvision </a:t>
            </a:r>
            <a:r>
              <a:rPr lang="ru-RU" dirty="0" smtClean="0"/>
              <a:t>Навигатор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" y="1610915"/>
            <a:ext cx="8515350" cy="4789884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14325" y="2495552"/>
            <a:ext cx="1736725" cy="2557483"/>
          </a:xfrm>
          <a:prstGeom prst="roundRect">
            <a:avLst>
              <a:gd name="adj" fmla="val 7960"/>
            </a:avLst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ounded Rectangle 5"/>
          <p:cNvSpPr/>
          <p:nvPr/>
        </p:nvSpPr>
        <p:spPr>
          <a:xfrm>
            <a:off x="2105025" y="2749550"/>
            <a:ext cx="6724650" cy="3445114"/>
          </a:xfrm>
          <a:prstGeom prst="roundRect">
            <a:avLst>
              <a:gd name="adj" fmla="val 3837"/>
            </a:avLst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ounded Rectangle 6"/>
          <p:cNvSpPr/>
          <p:nvPr/>
        </p:nvSpPr>
        <p:spPr>
          <a:xfrm>
            <a:off x="314325" y="1752600"/>
            <a:ext cx="8515350" cy="742952"/>
          </a:xfrm>
          <a:prstGeom prst="roundRect">
            <a:avLst>
              <a:gd name="adj" fmla="val 11848"/>
            </a:avLst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val Callout 7"/>
          <p:cNvSpPr/>
          <p:nvPr/>
        </p:nvSpPr>
        <p:spPr>
          <a:xfrm>
            <a:off x="1644582" y="4268401"/>
            <a:ext cx="1628775" cy="523874"/>
          </a:xfrm>
          <a:prstGeom prst="wedgeEllipseCallout">
            <a:avLst>
              <a:gd name="adj1" fmla="val -46969"/>
              <a:gd name="adj2" fmla="val -89015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Дерево папок</a:t>
            </a:r>
            <a:endParaRPr lang="ru-RU" sz="1400" dirty="0"/>
          </a:p>
        </p:txBody>
      </p:sp>
      <p:sp>
        <p:nvSpPr>
          <p:cNvPr id="9" name="Oval Callout 8"/>
          <p:cNvSpPr/>
          <p:nvPr/>
        </p:nvSpPr>
        <p:spPr>
          <a:xfrm>
            <a:off x="5088439" y="4530337"/>
            <a:ext cx="2472266" cy="1093511"/>
          </a:xfrm>
          <a:prstGeom prst="wedgeEllipseCallout">
            <a:avLst>
              <a:gd name="adj1" fmla="val -23625"/>
              <a:gd name="adj2" fmla="val -39015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Область просмотра содержимого папки</a:t>
            </a:r>
            <a:endParaRPr lang="ru-RU" sz="1400" dirty="0"/>
          </a:p>
        </p:txBody>
      </p:sp>
      <p:sp>
        <p:nvSpPr>
          <p:cNvPr id="10" name="Oval Callout 9"/>
          <p:cNvSpPr/>
          <p:nvPr/>
        </p:nvSpPr>
        <p:spPr>
          <a:xfrm>
            <a:off x="3314700" y="2590799"/>
            <a:ext cx="2690813" cy="628650"/>
          </a:xfrm>
          <a:prstGeom prst="wedgeEllipseCallout">
            <a:avLst>
              <a:gd name="adj1" fmla="val -46969"/>
              <a:gd name="adj2" fmla="val -89015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Лента с кнопками действий</a:t>
            </a:r>
            <a:endParaRPr lang="ru-RU" sz="1400" dirty="0"/>
          </a:p>
        </p:txBody>
      </p:sp>
      <p:sp>
        <p:nvSpPr>
          <p:cNvPr id="11" name="Rounded Rectangle 10"/>
          <p:cNvSpPr/>
          <p:nvPr/>
        </p:nvSpPr>
        <p:spPr>
          <a:xfrm>
            <a:off x="314324" y="5053035"/>
            <a:ext cx="1736725" cy="1141629"/>
          </a:xfrm>
          <a:prstGeom prst="roundRect">
            <a:avLst>
              <a:gd name="adj" fmla="val 7960"/>
            </a:avLst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Oval Callout 11"/>
          <p:cNvSpPr/>
          <p:nvPr/>
        </p:nvSpPr>
        <p:spPr>
          <a:xfrm>
            <a:off x="2288637" y="4941989"/>
            <a:ext cx="2008261" cy="787546"/>
          </a:xfrm>
          <a:prstGeom prst="wedgeEllipseCallout">
            <a:avLst>
              <a:gd name="adj1" fmla="val -77394"/>
              <a:gd name="adj2" fmla="val 40604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Быстрый </a:t>
            </a:r>
            <a:br>
              <a:rPr lang="ru-RU" sz="1400" dirty="0" smtClean="0"/>
            </a:br>
            <a:r>
              <a:rPr lang="ru-RU" sz="1400" dirty="0" smtClean="0"/>
              <a:t>доступ к папкам пользователя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353327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Разнообразные возможности поиска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0464"/>
          <a:stretch/>
        </p:blipFill>
        <p:spPr>
          <a:xfrm>
            <a:off x="581034" y="1679709"/>
            <a:ext cx="7488000" cy="470415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344055" y="2583540"/>
            <a:ext cx="5295900" cy="185363"/>
          </a:xfrm>
          <a:prstGeom prst="roundRect">
            <a:avLst/>
          </a:prstGeom>
          <a:noFill/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025" y="2890309"/>
            <a:ext cx="2628900" cy="6667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1" t="23185" r="23942" b="24320"/>
          <a:stretch/>
        </p:blipFill>
        <p:spPr>
          <a:xfrm>
            <a:off x="2823550" y="3052234"/>
            <a:ext cx="4752000" cy="270000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90570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Карточка документа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753025" y="1729610"/>
            <a:ext cx="2914724" cy="4665991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sz="1800" dirty="0" smtClean="0">
                <a:ea typeface="ＭＳ Ｐゴシック" pitchFamily="34" charset="-128"/>
              </a:rPr>
              <a:t>Информация сгруппирована по вкладкам</a:t>
            </a:r>
          </a:p>
          <a:p>
            <a:pPr>
              <a:spcBef>
                <a:spcPts val="600"/>
              </a:spcBef>
            </a:pPr>
            <a:r>
              <a:rPr lang="ru-RU" sz="1800" dirty="0" smtClean="0">
                <a:ea typeface="ＭＳ Ｐゴシック" pitchFamily="34" charset="-128"/>
              </a:rPr>
              <a:t>Набор </a:t>
            </a:r>
            <a:r>
              <a:rPr lang="ru-RU" sz="1800" dirty="0">
                <a:ea typeface="ＭＳ Ｐゴシック" pitchFamily="34" charset="-128"/>
              </a:rPr>
              <a:t>вкладок и </a:t>
            </a:r>
            <a:r>
              <a:rPr lang="ru-RU" sz="1800" dirty="0" smtClean="0">
                <a:ea typeface="ＭＳ Ｐゴシック" pitchFamily="34" charset="-128"/>
              </a:rPr>
              <a:t>полей </a:t>
            </a:r>
            <a:r>
              <a:rPr lang="ru-RU" sz="1800" dirty="0">
                <a:ea typeface="ＭＳ Ｐゴシック" pitchFamily="34" charset="-128"/>
              </a:rPr>
              <a:t>зависит от вида документа</a:t>
            </a:r>
          </a:p>
          <a:p>
            <a:pPr>
              <a:spcBef>
                <a:spcPts val="600"/>
              </a:spcBef>
            </a:pPr>
            <a:r>
              <a:rPr lang="ru-RU" sz="1800" dirty="0">
                <a:ea typeface="ＭＳ Ｐゴシック" pitchFamily="34" charset="-128"/>
              </a:rPr>
              <a:t>Основные вкладки:</a:t>
            </a:r>
          </a:p>
          <a:p>
            <a:pPr lvl="1"/>
            <a:r>
              <a:rPr lang="ru-RU" dirty="0">
                <a:ea typeface="ＭＳ Ｐゴシック" pitchFamily="34" charset="-128"/>
              </a:rPr>
              <a:t>Регистрация</a:t>
            </a:r>
          </a:p>
          <a:p>
            <a:pPr lvl="1"/>
            <a:r>
              <a:rPr lang="ru-RU" dirty="0">
                <a:ea typeface="ＭＳ Ｐゴシック" pitchFamily="34" charset="-128"/>
              </a:rPr>
              <a:t>Файлы</a:t>
            </a:r>
          </a:p>
          <a:p>
            <a:pPr lvl="1"/>
            <a:r>
              <a:rPr lang="ru-RU" dirty="0">
                <a:ea typeface="ＭＳ Ｐゴシック" pitchFamily="34" charset="-128"/>
              </a:rPr>
              <a:t>Версии</a:t>
            </a:r>
          </a:p>
          <a:p>
            <a:pPr lvl="1"/>
            <a:r>
              <a:rPr lang="ru-RU" dirty="0">
                <a:ea typeface="ＭＳ Ｐゴシック" pitchFamily="34" charset="-128"/>
              </a:rPr>
              <a:t>Задания</a:t>
            </a:r>
          </a:p>
          <a:p>
            <a:pPr lvl="1"/>
            <a:r>
              <a:rPr lang="ru-RU" dirty="0">
                <a:ea typeface="ＭＳ Ｐゴシック" pitchFamily="34" charset="-128"/>
              </a:rPr>
              <a:t>Ссылки</a:t>
            </a:r>
          </a:p>
          <a:p>
            <a:pPr lvl="1"/>
            <a:r>
              <a:rPr lang="ru-RU" dirty="0">
                <a:ea typeface="ＭＳ Ｐゴシック" pitchFamily="34" charset="-128"/>
              </a:rPr>
              <a:t>Категории</a:t>
            </a:r>
          </a:p>
          <a:p>
            <a:pPr lvl="1"/>
            <a:r>
              <a:rPr lang="ru-RU" dirty="0">
                <a:ea typeface="ＭＳ Ｐゴシック" pitchFamily="34" charset="-128"/>
              </a:rPr>
              <a:t>История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1" t="830" r="26769" b="1181"/>
          <a:stretch/>
        </p:blipFill>
        <p:spPr>
          <a:xfrm>
            <a:off x="551101" y="1672333"/>
            <a:ext cx="4763640" cy="47636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3" t="831" r="26759" b="1882"/>
          <a:stretch/>
        </p:blipFill>
        <p:spPr>
          <a:xfrm>
            <a:off x="551101" y="1672333"/>
            <a:ext cx="4763640" cy="47296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3" t="831" r="26759" b="1182"/>
          <a:stretch/>
        </p:blipFill>
        <p:spPr>
          <a:xfrm>
            <a:off x="551101" y="1672333"/>
            <a:ext cx="4763640" cy="47636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9" t="830" r="26773" b="1181"/>
          <a:stretch/>
        </p:blipFill>
        <p:spPr>
          <a:xfrm>
            <a:off x="551101" y="1672333"/>
            <a:ext cx="4763640" cy="47636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0" t="1530" r="26772" b="1182"/>
          <a:stretch/>
        </p:blipFill>
        <p:spPr>
          <a:xfrm>
            <a:off x="551101" y="1706359"/>
            <a:ext cx="4763640" cy="47296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0" t="1530" r="26772" b="1182"/>
          <a:stretch/>
        </p:blipFill>
        <p:spPr>
          <a:xfrm>
            <a:off x="551101" y="1706359"/>
            <a:ext cx="4763640" cy="47296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0" t="830" r="26772" b="1181"/>
          <a:stretch/>
        </p:blipFill>
        <p:spPr>
          <a:xfrm>
            <a:off x="551101" y="1672333"/>
            <a:ext cx="4763640" cy="476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0083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Виды документов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2" t="12026" r="19685" b="8880"/>
          <a:stretch/>
        </p:blipFill>
        <p:spPr>
          <a:xfrm>
            <a:off x="588122" y="1893266"/>
            <a:ext cx="3026557" cy="3931045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414" y="3431762"/>
            <a:ext cx="3205843" cy="2487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19600" y="1837258"/>
            <a:ext cx="37761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+mn-lt"/>
              </a:rPr>
              <a:t>Настроены основные виды документов, формы карточек, и состояния жизненного цикла</a:t>
            </a:r>
            <a:endParaRPr lang="en-US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83848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Адаптивный интерфейс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8" t="2230" r="29526" b="2581"/>
          <a:stretch/>
        </p:blipFill>
        <p:spPr>
          <a:xfrm>
            <a:off x="509625" y="1685924"/>
            <a:ext cx="4925975" cy="4620225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3239099"/>
            <a:ext cx="4924425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648325" y="1571625"/>
            <a:ext cx="31051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n-lt"/>
              </a:rPr>
              <a:t>Карточка выглядит по-разному для разных пользователей и состояний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55398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Основные действия с документами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3" y="1845210"/>
            <a:ext cx="6858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81" y="2786598"/>
            <a:ext cx="5715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78" y="3631145"/>
            <a:ext cx="71437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12" y="4506906"/>
            <a:ext cx="6858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41" y="5393261"/>
            <a:ext cx="914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30413" y="1962039"/>
            <a:ext cx="4428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+mn-lt"/>
              </a:rPr>
              <a:t>Создать </a:t>
            </a:r>
            <a:r>
              <a:rPr lang="ru-RU" dirty="0" smtClean="0">
                <a:latin typeface="+mn-lt"/>
              </a:rPr>
              <a:t>документ</a:t>
            </a:r>
            <a:endParaRPr lang="ru-RU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30413" y="2851040"/>
            <a:ext cx="4878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n-lt"/>
              </a:rPr>
              <a:t>Выдать задание по документу</a:t>
            </a:r>
            <a:endParaRPr lang="ru-RU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30412" y="3714637"/>
            <a:ext cx="4878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n-lt"/>
              </a:rPr>
              <a:t>Согласовать документ</a:t>
            </a:r>
            <a:endParaRPr lang="ru-RU" dirty="0"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30411" y="4595160"/>
            <a:ext cx="5530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n-lt"/>
              </a:rPr>
              <a:t>Подписать электронной подписью</a:t>
            </a:r>
            <a:endParaRPr lang="ru-RU" dirty="0"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30413" y="5467228"/>
            <a:ext cx="5530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n-lt"/>
              </a:rPr>
              <a:t>Отправить на ознакомление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531939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Работа с заданиями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1528" r="15358" b="16582"/>
          <a:stretch/>
        </p:blipFill>
        <p:spPr>
          <a:xfrm>
            <a:off x="616721" y="1756299"/>
            <a:ext cx="5847276" cy="4072210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2210842" y="2585509"/>
            <a:ext cx="2066927" cy="400050"/>
          </a:xfrm>
          <a:prstGeom prst="wedgeEllipseCallout">
            <a:avLst>
              <a:gd name="adj1" fmla="val -60269"/>
              <a:gd name="adj2" fmla="val -97392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Создать задание</a:t>
            </a:r>
            <a:endParaRPr lang="ru-RU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6" t="127" r="25203" b="4679"/>
          <a:stretch/>
        </p:blipFill>
        <p:spPr>
          <a:xfrm>
            <a:off x="1620292" y="1678423"/>
            <a:ext cx="5534029" cy="4733509"/>
          </a:xfrm>
          <a:prstGeom prst="rect">
            <a:avLst/>
          </a:prstGeom>
        </p:spPr>
      </p:pic>
      <p:sp>
        <p:nvSpPr>
          <p:cNvPr id="7" name="Oval Callout 6"/>
          <p:cNvSpPr/>
          <p:nvPr/>
        </p:nvSpPr>
        <p:spPr>
          <a:xfrm>
            <a:off x="3163342" y="2604558"/>
            <a:ext cx="2466979" cy="571500"/>
          </a:xfrm>
          <a:prstGeom prst="wedgeEllipseCallout">
            <a:avLst>
              <a:gd name="adj1" fmla="val -53530"/>
              <a:gd name="adj2" fmla="val -88106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Отправить задание исполнителю</a:t>
            </a:r>
            <a:endParaRPr lang="ru-RU" sz="1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329" y="1813475"/>
            <a:ext cx="6115050" cy="4657725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4963830" y="1688055"/>
            <a:ext cx="2466979" cy="571500"/>
          </a:xfrm>
          <a:prstGeom prst="wedgeEllipseCallout">
            <a:avLst>
              <a:gd name="adj1" fmla="val -79570"/>
              <a:gd name="adj2" fmla="val 36709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Исполнитель получает  задание</a:t>
            </a:r>
            <a:endParaRPr lang="ru-RU" sz="1400" dirty="0"/>
          </a:p>
        </p:txBody>
      </p:sp>
      <p:sp>
        <p:nvSpPr>
          <p:cNvPr id="11" name="Oval Callout 10"/>
          <p:cNvSpPr/>
          <p:nvPr/>
        </p:nvSpPr>
        <p:spPr>
          <a:xfrm>
            <a:off x="5471830" y="2897730"/>
            <a:ext cx="2466979" cy="571500"/>
          </a:xfrm>
          <a:prstGeom prst="wedgeEllipseCallout">
            <a:avLst>
              <a:gd name="adj1" fmla="val -81972"/>
              <a:gd name="adj2" fmla="val -40328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Документ приложен к  заданию</a:t>
            </a:r>
            <a:endParaRPr lang="ru-RU" sz="1400" dirty="0"/>
          </a:p>
        </p:txBody>
      </p:sp>
      <p:sp>
        <p:nvSpPr>
          <p:cNvPr id="12" name="Rounded Rectangle 11"/>
          <p:cNvSpPr/>
          <p:nvPr/>
        </p:nvSpPr>
        <p:spPr>
          <a:xfrm>
            <a:off x="5130811" y="4234070"/>
            <a:ext cx="3369727" cy="1844997"/>
          </a:xfrm>
          <a:prstGeom prst="roundRect">
            <a:avLst>
              <a:gd name="adj" fmla="val 9468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 smtClean="0"/>
              <a:t>Действия исполнителя с заданием: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/>
              <a:t>Взять в работу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/>
              <a:t>Делегировать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/>
              <a:t>Выдать подчиненное задание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/>
              <a:t>Завершить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/>
              <a:t>Вернуть автору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/>
              <a:t>Установить напоминание о задании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493144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Мои Задания и Документы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48" y="1974831"/>
            <a:ext cx="2200275" cy="3314700"/>
          </a:xfrm>
          <a:prstGeom prst="rect">
            <a:avLst/>
          </a:prstGeom>
          <a:ln w="34925">
            <a:solidFill>
              <a:schemeClr val="bg2">
                <a:lumMod val="75000"/>
              </a:schemeClr>
            </a:solidFill>
          </a:ln>
          <a:effectLst>
            <a:outerShdw blurRad="50800" dist="1143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2393931"/>
            <a:ext cx="5715000" cy="1238250"/>
          </a:xfrm>
          <a:prstGeom prst="rect">
            <a:avLst/>
          </a:prstGeom>
          <a:ln w="34925">
            <a:solidFill>
              <a:schemeClr val="bg2">
                <a:lumMod val="75000"/>
              </a:schemeClr>
            </a:solidFill>
          </a:ln>
          <a:effectLst>
            <a:outerShdw blurRad="50800" dist="1143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4097859"/>
            <a:ext cx="5562600" cy="1981200"/>
          </a:xfrm>
          <a:prstGeom prst="rect">
            <a:avLst/>
          </a:prstGeom>
          <a:ln w="34925">
            <a:solidFill>
              <a:schemeClr val="bg2">
                <a:lumMod val="75000"/>
              </a:schemeClr>
            </a:solidFill>
          </a:ln>
          <a:effectLst>
            <a:outerShdw blurRad="50800" dist="1143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39522" y="2074323"/>
            <a:ext cx="27008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+mn-lt"/>
              </a:rPr>
              <a:t>Поступившие задания</a:t>
            </a:r>
            <a:endParaRPr lang="en-US" sz="1600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52229" y="3776239"/>
            <a:ext cx="27008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+mn-lt"/>
              </a:rPr>
              <a:t>Контроль выданных заданий</a:t>
            </a:r>
            <a:endParaRPr lang="en-US" sz="1600" dirty="0">
              <a:latin typeface="+mn-lt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2653758" y="3174992"/>
            <a:ext cx="440806" cy="745066"/>
          </a:xfrm>
          <a:custGeom>
            <a:avLst/>
            <a:gdLst>
              <a:gd name="connsiteX0" fmla="*/ 0 w 381000"/>
              <a:gd name="connsiteY0" fmla="*/ 0 h 381000"/>
              <a:gd name="connsiteX1" fmla="*/ 152400 w 381000"/>
              <a:gd name="connsiteY1" fmla="*/ 110067 h 381000"/>
              <a:gd name="connsiteX2" fmla="*/ 245533 w 381000"/>
              <a:gd name="connsiteY2" fmla="*/ 287867 h 381000"/>
              <a:gd name="connsiteX3" fmla="*/ 381000 w 381000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000" h="381000">
                <a:moveTo>
                  <a:pt x="0" y="0"/>
                </a:moveTo>
                <a:cubicBezTo>
                  <a:pt x="55739" y="31044"/>
                  <a:pt x="111478" y="62089"/>
                  <a:pt x="152400" y="110067"/>
                </a:cubicBezTo>
                <a:cubicBezTo>
                  <a:pt x="193322" y="158045"/>
                  <a:pt x="207433" y="242711"/>
                  <a:pt x="245533" y="287867"/>
                </a:cubicBezTo>
                <a:cubicBezTo>
                  <a:pt x="283633" y="333023"/>
                  <a:pt x="332316" y="357011"/>
                  <a:pt x="381000" y="381000"/>
                </a:cubicBezTo>
              </a:path>
            </a:pathLst>
          </a:custGeom>
          <a:noFill/>
          <a:ln w="76200">
            <a:solidFill>
              <a:schemeClr val="accent6"/>
            </a:solidFill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 flipV="1">
            <a:off x="2768599" y="2243599"/>
            <a:ext cx="325966" cy="45719"/>
          </a:xfrm>
          <a:custGeom>
            <a:avLst/>
            <a:gdLst>
              <a:gd name="connsiteX0" fmla="*/ 0 w 304800"/>
              <a:gd name="connsiteY0" fmla="*/ 3258 h 3258"/>
              <a:gd name="connsiteX1" fmla="*/ 304800 w 304800"/>
              <a:gd name="connsiteY1" fmla="*/ 3258 h 3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4800" h="3258">
                <a:moveTo>
                  <a:pt x="0" y="3258"/>
                </a:moveTo>
                <a:cubicBezTo>
                  <a:pt x="124178" y="436"/>
                  <a:pt x="248356" y="-2386"/>
                  <a:pt x="304800" y="3258"/>
                </a:cubicBezTo>
              </a:path>
            </a:pathLst>
          </a:custGeom>
          <a:noFill/>
          <a:ln w="76200">
            <a:solidFill>
              <a:schemeClr val="accent6"/>
            </a:solidFill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2266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Отчеты по выполнению заданий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" y="1646768"/>
            <a:ext cx="8458199" cy="4757737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275" y="4042570"/>
            <a:ext cx="3524250" cy="208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8329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Конструкторы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sz="2000" dirty="0" smtClean="0"/>
              <a:t>Ключевая концепция </a:t>
            </a:r>
            <a:r>
              <a:rPr lang="en-US" sz="2000" dirty="0" smtClean="0"/>
              <a:t>Docsvision 5</a:t>
            </a:r>
            <a:r>
              <a:rPr lang="ru-RU" sz="2000" dirty="0" smtClean="0"/>
              <a:t>, обеспечение универсальности и адаптивности</a:t>
            </a:r>
          </a:p>
          <a:p>
            <a:r>
              <a:rPr lang="ru-RU" sz="2000" dirty="0" smtClean="0"/>
              <a:t>Ответ на требования заказчиков: быстрые, экономичные, и легко модифицируемые решения</a:t>
            </a:r>
          </a:p>
          <a:p>
            <a:r>
              <a:rPr lang="ru-RU" sz="2000" dirty="0" smtClean="0"/>
              <a:t>Конструктор: набор базовых объектов + средства настройки</a:t>
            </a:r>
          </a:p>
          <a:p>
            <a:r>
              <a:rPr lang="ru-RU" sz="2000" dirty="0" smtClean="0"/>
              <a:t>Изменение процесса создания решения: быстрое </a:t>
            </a:r>
            <a:r>
              <a:rPr lang="ru-RU" sz="2000" dirty="0" err="1" smtClean="0"/>
              <a:t>прототипирование</a:t>
            </a:r>
            <a:endParaRPr lang="ru-RU" sz="2000" dirty="0" smtClean="0"/>
          </a:p>
          <a:p>
            <a:r>
              <a:rPr lang="ru-RU" sz="2000" dirty="0" smtClean="0"/>
              <a:t>Изменение команды: предметный специалист вместо программиста </a:t>
            </a:r>
          </a:p>
          <a:p>
            <a:r>
              <a:rPr lang="ru-RU" sz="2000" dirty="0" smtClean="0"/>
              <a:t>Сокращение времени и стоимости создания решения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2000" dirty="0" smtClean="0"/>
              <a:t>Базовые объекты: </a:t>
            </a:r>
          </a:p>
          <a:p>
            <a:pPr marL="742950" lvl="2" indent="-342900">
              <a:buFont typeface="Arial" pitchFamily="34" charset="0"/>
              <a:buChar char="•"/>
            </a:pPr>
            <a:r>
              <a:rPr lang="ru-RU" dirty="0" smtClean="0">
                <a:cs typeface="+mn-cs"/>
              </a:rPr>
              <a:t>Документы, Задания, Бизнес-процессы </a:t>
            </a:r>
          </a:p>
          <a:p>
            <a:pPr marL="742950" lvl="2" indent="-342900">
              <a:buFont typeface="Arial" pitchFamily="34" charset="0"/>
              <a:buChar char="•"/>
            </a:pPr>
            <a:r>
              <a:rPr lang="ru-RU" dirty="0" smtClean="0">
                <a:cs typeface="+mn-cs"/>
              </a:rPr>
              <a:t>Папки, Представления</a:t>
            </a:r>
            <a:r>
              <a:rPr lang="ru-RU" dirty="0">
                <a:cs typeface="+mn-cs"/>
              </a:rPr>
              <a:t>, </a:t>
            </a:r>
            <a:r>
              <a:rPr lang="ru-RU" dirty="0" smtClean="0">
                <a:cs typeface="+mn-cs"/>
              </a:rPr>
              <a:t>Поисковые запросы</a:t>
            </a:r>
          </a:p>
          <a:p>
            <a:pPr marL="742950" lvl="2" indent="-342900">
              <a:buFont typeface="Arial" pitchFamily="34" charset="0"/>
              <a:buChar char="•"/>
            </a:pPr>
            <a:r>
              <a:rPr lang="ru-RU" dirty="0" smtClean="0">
                <a:cs typeface="+mn-cs"/>
              </a:rPr>
              <a:t>Справочники</a:t>
            </a:r>
            <a:r>
              <a:rPr lang="ru-RU" dirty="0">
                <a:cs typeface="+mn-cs"/>
              </a:rPr>
              <a:t>, </a:t>
            </a:r>
            <a:r>
              <a:rPr lang="ru-RU" dirty="0" smtClean="0">
                <a:cs typeface="+mn-cs"/>
              </a:rPr>
              <a:t>Отчёты</a:t>
            </a:r>
            <a:endParaRPr lang="ru-RU" dirty="0">
              <a:cs typeface="+mn-cs"/>
            </a:endParaRPr>
          </a:p>
          <a:p>
            <a:pPr lvl="1"/>
            <a:endParaRPr lang="ru-RU" sz="1400" dirty="0" smtClean="0"/>
          </a:p>
          <a:p>
            <a:pPr lvl="1"/>
            <a:endParaRPr lang="ru-RU" sz="1400" dirty="0" smtClean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320815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 компании «ДоксВижн»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 smtClean="0"/>
              <a:t>Разработчик платформы управления документами и бизнес-процессами </a:t>
            </a:r>
            <a:r>
              <a:rPr lang="en-US" dirty="0" smtClean="0"/>
              <a:t>Docsvision</a:t>
            </a:r>
          </a:p>
          <a:p>
            <a:r>
              <a:rPr lang="ru-RU" dirty="0" smtClean="0"/>
              <a:t>На рынке с 2005 года (разработке более 10 лет)</a:t>
            </a:r>
          </a:p>
          <a:p>
            <a:r>
              <a:rPr lang="ru-RU" dirty="0" smtClean="0"/>
              <a:t>Продажи и внедрения – через сеть партнеров</a:t>
            </a:r>
          </a:p>
          <a:p>
            <a:r>
              <a:rPr lang="ru-RU" dirty="0" smtClean="0"/>
              <a:t>Сотрудники – признанные эксперты в области СЭД</a:t>
            </a:r>
          </a:p>
          <a:p>
            <a:r>
              <a:rPr lang="ru-RU" dirty="0" smtClean="0"/>
              <a:t>Курирование ключевых проектов разработчиком</a:t>
            </a:r>
          </a:p>
          <a:p>
            <a:r>
              <a:rPr lang="ru-RU" dirty="0" smtClean="0"/>
              <a:t>Более 80 партнеров в России и ближнем зарубежье</a:t>
            </a:r>
          </a:p>
          <a:p>
            <a:r>
              <a:rPr lang="ru-RU" dirty="0" smtClean="0"/>
              <a:t>Более </a:t>
            </a:r>
            <a:r>
              <a:rPr lang="en-US" dirty="0" smtClean="0"/>
              <a:t>1000 </a:t>
            </a:r>
            <a:r>
              <a:rPr lang="ru-RU" dirty="0" smtClean="0"/>
              <a:t>внедрений</a:t>
            </a:r>
          </a:p>
          <a:p>
            <a:r>
              <a:rPr lang="ru-RU" dirty="0" smtClean="0"/>
              <a:t>Более 500 000 пользователей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Список конструкторов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sz="2000" dirty="0" smtClean="0"/>
              <a:t>Конструктор папок</a:t>
            </a:r>
          </a:p>
          <a:p>
            <a:r>
              <a:rPr lang="ru-RU" sz="2000" dirty="0" smtClean="0"/>
              <a:t>Справочник ссылок</a:t>
            </a:r>
          </a:p>
          <a:p>
            <a:r>
              <a:rPr lang="ru-RU" sz="2000" dirty="0" smtClean="0"/>
              <a:t>Справочник категорий</a:t>
            </a:r>
          </a:p>
          <a:p>
            <a:r>
              <a:rPr lang="ru-RU" sz="2000" dirty="0" smtClean="0"/>
              <a:t>Конструктор представлений</a:t>
            </a:r>
          </a:p>
          <a:p>
            <a:r>
              <a:rPr lang="ru-RU" sz="2000" dirty="0" smtClean="0"/>
              <a:t>Конструктор поисковых запросов</a:t>
            </a:r>
          </a:p>
          <a:p>
            <a:r>
              <a:rPr lang="ru-RU" sz="2000" dirty="0" smtClean="0"/>
              <a:t>Средства конструирования карточек:</a:t>
            </a:r>
          </a:p>
          <a:p>
            <a:pPr lvl="1">
              <a:spcBef>
                <a:spcPts val="200"/>
              </a:spcBef>
            </a:pPr>
            <a:r>
              <a:rPr lang="ru-RU" sz="1600" dirty="0" smtClean="0"/>
              <a:t>Справочник видов карточек</a:t>
            </a:r>
          </a:p>
          <a:p>
            <a:pPr lvl="1">
              <a:spcBef>
                <a:spcPts val="200"/>
              </a:spcBef>
            </a:pPr>
            <a:r>
              <a:rPr lang="ru-RU" sz="1600" dirty="0" smtClean="0"/>
              <a:t>Конструктор разметок</a:t>
            </a:r>
          </a:p>
          <a:p>
            <a:pPr lvl="1">
              <a:spcBef>
                <a:spcPts val="200"/>
              </a:spcBef>
            </a:pPr>
            <a:r>
              <a:rPr lang="ru-RU" sz="1600" dirty="0" smtClean="0"/>
              <a:t>Конструктор состояний</a:t>
            </a:r>
          </a:p>
          <a:p>
            <a:pPr lvl="1">
              <a:spcBef>
                <a:spcPts val="200"/>
              </a:spcBef>
            </a:pPr>
            <a:r>
              <a:rPr lang="ru-RU" sz="1600" dirty="0" smtClean="0"/>
              <a:t>Конструктор ролей</a:t>
            </a:r>
          </a:p>
          <a:p>
            <a:pPr lvl="1">
              <a:spcBef>
                <a:spcPts val="200"/>
              </a:spcBef>
            </a:pPr>
            <a:r>
              <a:rPr lang="ru-RU" sz="1600" dirty="0" smtClean="0"/>
              <a:t>Конструктор скриптов</a:t>
            </a:r>
          </a:p>
          <a:p>
            <a:r>
              <a:rPr lang="ru-RU" sz="2000" dirty="0"/>
              <a:t>Конструктор правил нумерации</a:t>
            </a:r>
          </a:p>
          <a:p>
            <a:r>
              <a:rPr lang="ru-RU" sz="2000" dirty="0"/>
              <a:t>Конструктор справочников</a:t>
            </a:r>
          </a:p>
          <a:p>
            <a:r>
              <a:rPr lang="ru-RU" sz="2000" dirty="0"/>
              <a:t>Конструктор бизнес-процессов</a:t>
            </a:r>
          </a:p>
          <a:p>
            <a:pPr lvl="1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833024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Конструктор разметок</a:t>
            </a:r>
            <a:endParaRPr 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49" y="1649629"/>
            <a:ext cx="6403975" cy="4779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ьная выноска 3"/>
          <p:cNvSpPr/>
          <p:nvPr/>
        </p:nvSpPr>
        <p:spPr>
          <a:xfrm>
            <a:off x="1038225" y="5466631"/>
            <a:ext cx="1228725" cy="648419"/>
          </a:xfrm>
          <a:prstGeom prst="wedgeEllipseCallout">
            <a:avLst>
              <a:gd name="adj1" fmla="val 48509"/>
              <a:gd name="adj2" fmla="val -83812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200" dirty="0"/>
              <a:t>Список разметок</a:t>
            </a:r>
          </a:p>
        </p:txBody>
      </p:sp>
      <p:sp>
        <p:nvSpPr>
          <p:cNvPr id="6" name="Овальная выноска 7"/>
          <p:cNvSpPr/>
          <p:nvPr/>
        </p:nvSpPr>
        <p:spPr>
          <a:xfrm>
            <a:off x="3752850" y="4400550"/>
            <a:ext cx="2390775" cy="809625"/>
          </a:xfrm>
          <a:prstGeom prst="wedgeEllipseCallout">
            <a:avLst>
              <a:gd name="adj1" fmla="val -14165"/>
              <a:gd name="adj2" fmla="val -4039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600" dirty="0"/>
              <a:t>Область конструирования</a:t>
            </a:r>
          </a:p>
        </p:txBody>
      </p:sp>
      <p:sp>
        <p:nvSpPr>
          <p:cNvPr id="7" name="Овальная выноска 11"/>
          <p:cNvSpPr/>
          <p:nvPr/>
        </p:nvSpPr>
        <p:spPr>
          <a:xfrm>
            <a:off x="790575" y="1800226"/>
            <a:ext cx="1257300" cy="704850"/>
          </a:xfrm>
          <a:prstGeom prst="wedgeEllipseCallout">
            <a:avLst>
              <a:gd name="adj1" fmla="val 30307"/>
              <a:gd name="adj2" fmla="val 7566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200" dirty="0" smtClean="0"/>
              <a:t>Дерево дизайнов</a:t>
            </a:r>
            <a:endParaRPr lang="ru-RU" sz="1200" dirty="0"/>
          </a:p>
        </p:txBody>
      </p:sp>
      <p:sp>
        <p:nvSpPr>
          <p:cNvPr id="8" name="Овальная выноска 13"/>
          <p:cNvSpPr/>
          <p:nvPr/>
        </p:nvSpPr>
        <p:spPr>
          <a:xfrm>
            <a:off x="7016621" y="1744878"/>
            <a:ext cx="1553939" cy="618909"/>
          </a:xfrm>
          <a:prstGeom prst="wedgeEllipseCallout">
            <a:avLst>
              <a:gd name="adj1" fmla="val -37848"/>
              <a:gd name="adj2" fmla="val 9076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200" dirty="0"/>
              <a:t>Добавление новых полей</a:t>
            </a:r>
          </a:p>
        </p:txBody>
      </p:sp>
      <p:sp>
        <p:nvSpPr>
          <p:cNvPr id="9" name="Овальная выноска 14"/>
          <p:cNvSpPr/>
          <p:nvPr/>
        </p:nvSpPr>
        <p:spPr>
          <a:xfrm>
            <a:off x="7028213" y="5404205"/>
            <a:ext cx="1456622" cy="710845"/>
          </a:xfrm>
          <a:prstGeom prst="wedgeEllipseCallout">
            <a:avLst>
              <a:gd name="adj1" fmla="val -71475"/>
              <a:gd name="adj2" fmla="val -10749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200" dirty="0"/>
              <a:t>Структура текущей разметки</a:t>
            </a:r>
          </a:p>
        </p:txBody>
      </p:sp>
    </p:spTree>
    <p:extLst>
      <p:ext uri="{BB962C8B-B14F-4D97-AF65-F5344CB8AC3E}">
        <p14:creationId xmlns:p14="http://schemas.microsoft.com/office/powerpoint/2010/main" val="19275234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Конструктор состояний</a:t>
            </a:r>
            <a:endParaRPr lang="en-US" dirty="0"/>
          </a:p>
        </p:txBody>
      </p:sp>
      <p:sp>
        <p:nvSpPr>
          <p:cNvPr id="4" name="Текст 2"/>
          <p:cNvSpPr>
            <a:spLocks noGrp="1"/>
          </p:cNvSpPr>
          <p:nvPr>
            <p:ph type="body" sz="quarter" idx="10"/>
          </p:nvPr>
        </p:nvSpPr>
        <p:spPr bwMode="auto">
          <a:xfrm>
            <a:off x="377825" y="1652588"/>
            <a:ext cx="8002588" cy="452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7150" indent="0">
              <a:buFont typeface="Arial" pitchFamily="34" charset="0"/>
              <a:buNone/>
            </a:pPr>
            <a:r>
              <a:rPr lang="ru-RU" dirty="0" smtClean="0">
                <a:ea typeface="ＭＳ Ｐゴシック" pitchFamily="34" charset="-128"/>
              </a:rPr>
              <a:t>Настройка жизненного цикла документов и заданий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2403475"/>
            <a:ext cx="5895975" cy="392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Схема 3"/>
          <p:cNvGraphicFramePr/>
          <p:nvPr>
            <p:extLst>
              <p:ext uri="{D42A27DB-BD31-4B8C-83A1-F6EECF244321}">
                <p14:modId xmlns:p14="http://schemas.microsoft.com/office/powerpoint/2010/main" val="4026425594"/>
              </p:ext>
            </p:extLst>
          </p:nvPr>
        </p:nvGraphicFramePr>
        <p:xfrm>
          <a:off x="5308819" y="1527784"/>
          <a:ext cx="3306872" cy="2993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62608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Конструктор ролевой модели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1"/>
          <a:stretch>
            <a:fillRect/>
          </a:stretch>
        </p:blipFill>
        <p:spPr bwMode="auto">
          <a:xfrm>
            <a:off x="488949" y="1735138"/>
            <a:ext cx="6687881" cy="449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025" y="3238122"/>
            <a:ext cx="4692650" cy="3101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ьная выноска 13"/>
          <p:cNvSpPr/>
          <p:nvPr/>
        </p:nvSpPr>
        <p:spPr>
          <a:xfrm>
            <a:off x="6257925" y="4798256"/>
            <a:ext cx="2400299" cy="1303337"/>
          </a:xfrm>
          <a:prstGeom prst="wedgeEllipseCallout">
            <a:avLst>
              <a:gd name="adj1" fmla="val 14680"/>
              <a:gd name="adj2" fmla="val -3349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400" dirty="0" smtClean="0"/>
              <a:t>Настройка прав </a:t>
            </a:r>
            <a:br>
              <a:rPr lang="ru-RU" sz="1400" dirty="0" smtClean="0"/>
            </a:br>
            <a:r>
              <a:rPr lang="ru-RU" sz="1400" dirty="0" smtClean="0"/>
              <a:t>в зависимости от </a:t>
            </a:r>
            <a:br>
              <a:rPr lang="ru-RU" sz="1400" dirty="0" smtClean="0"/>
            </a:br>
            <a:r>
              <a:rPr lang="ru-RU" sz="1400" dirty="0" smtClean="0"/>
              <a:t>роли пользователя и состояния документа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817720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2600" y="698500"/>
            <a:ext cx="7899400" cy="633413"/>
          </a:xfrm>
        </p:spPr>
        <p:txBody>
          <a:bodyPr/>
          <a:lstStyle/>
          <a:p>
            <a:pPr>
              <a:defRPr/>
            </a:pPr>
            <a:r>
              <a:rPr lang="ru-RU" dirty="0"/>
              <a:t>Конструктор</a:t>
            </a:r>
            <a:r>
              <a:rPr lang="ru-RU" dirty="0" smtClean="0"/>
              <a:t> скриптов</a:t>
            </a:r>
            <a:endParaRPr lang="ru-RU" dirty="0"/>
          </a:p>
        </p:txBody>
      </p:sp>
      <p:sp>
        <p:nvSpPr>
          <p:cNvPr id="38915" name="Текст 2"/>
          <p:cNvSpPr>
            <a:spLocks noGrp="1"/>
          </p:cNvSpPr>
          <p:nvPr>
            <p:ph type="body" sz="quarter" idx="10"/>
          </p:nvPr>
        </p:nvSpPr>
        <p:spPr bwMode="auto">
          <a:xfrm>
            <a:off x="492125" y="1708150"/>
            <a:ext cx="8201025" cy="4548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ru-RU" dirty="0" smtClean="0">
                <a:ea typeface="ＭＳ Ｐゴシック" pitchFamily="34" charset="-128"/>
              </a:rPr>
              <a:t>Хранение и редактирование специальных сценариев, созданных в конструкторе разметок</a:t>
            </a:r>
            <a:r>
              <a:rPr lang="en-US" dirty="0">
                <a:ea typeface="ＭＳ Ｐゴシック" pitchFamily="34" charset="-128"/>
              </a:rPr>
              <a:t> </a:t>
            </a:r>
            <a:r>
              <a:rPr lang="en-US" dirty="0" smtClean="0">
                <a:ea typeface="ＭＳ Ｐゴシック" pitchFamily="34" charset="-128"/>
              </a:rPr>
              <a:t>(C</a:t>
            </a:r>
            <a:r>
              <a:rPr lang="en-US" dirty="0">
                <a:ea typeface="ＭＳ Ｐゴシック" pitchFamily="34" charset="-128"/>
              </a:rPr>
              <a:t># </a:t>
            </a:r>
            <a:r>
              <a:rPr lang="ru-RU" dirty="0">
                <a:ea typeface="ＭＳ Ｐゴシック" pitchFamily="34" charset="-128"/>
              </a:rPr>
              <a:t>или </a:t>
            </a:r>
            <a:r>
              <a:rPr lang="en-US" dirty="0" smtClean="0">
                <a:ea typeface="ＭＳ Ｐゴシック" pitchFamily="34" charset="-128"/>
              </a:rPr>
              <a:t>VB.NET)</a:t>
            </a:r>
            <a:endParaRPr lang="ru-RU" dirty="0" smtClean="0">
              <a:ea typeface="ＭＳ Ｐゴシック" pitchFamily="34" charset="-128"/>
            </a:endParaRP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2535238"/>
            <a:ext cx="5064125" cy="387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53137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2600" y="698500"/>
            <a:ext cx="7899400" cy="633413"/>
          </a:xfrm>
        </p:spPr>
        <p:txBody>
          <a:bodyPr/>
          <a:lstStyle/>
          <a:p>
            <a:pPr>
              <a:defRPr/>
            </a:pPr>
            <a:r>
              <a:rPr lang="ru-RU" dirty="0">
                <a:ea typeface="ＭＳ Ｐゴシック" pitchFamily="34" charset="-128"/>
              </a:rPr>
              <a:t>Конструктор правил нумерации</a:t>
            </a:r>
            <a:br>
              <a:rPr lang="ru-RU" dirty="0">
                <a:ea typeface="ＭＳ Ｐゴシック" pitchFamily="34" charset="-128"/>
              </a:rPr>
            </a:br>
            <a:endParaRPr lang="ru-RU" dirty="0"/>
          </a:p>
        </p:txBody>
      </p:sp>
      <p:sp>
        <p:nvSpPr>
          <p:cNvPr id="32771" name="Текст 2"/>
          <p:cNvSpPr>
            <a:spLocks noGrp="1"/>
          </p:cNvSpPr>
          <p:nvPr>
            <p:ph type="body" sz="quarter" idx="10"/>
          </p:nvPr>
        </p:nvSpPr>
        <p:spPr bwMode="auto">
          <a:xfrm>
            <a:off x="492125" y="1708150"/>
            <a:ext cx="8201025" cy="454818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defRPr/>
            </a:pPr>
            <a:r>
              <a:rPr lang="ru-RU" dirty="0" smtClean="0">
                <a:ea typeface="ＭＳ Ｐゴシック" pitchFamily="34" charset="-128"/>
              </a:rPr>
              <a:t>Правила выдачи номеров для разных видов и групп документов</a:t>
            </a:r>
          </a:p>
          <a:p>
            <a:pPr lvl="1">
              <a:spcBef>
                <a:spcPts val="1200"/>
              </a:spcBef>
              <a:defRPr/>
            </a:pPr>
            <a:r>
              <a:rPr lang="ru-RU" dirty="0" smtClean="0">
                <a:ea typeface="ＭＳ Ｐゴシック" pitchFamily="34" charset="-128"/>
              </a:rPr>
              <a:t>Порядковый номер</a:t>
            </a:r>
          </a:p>
          <a:p>
            <a:pPr lvl="1">
              <a:spcBef>
                <a:spcPts val="1200"/>
              </a:spcBef>
              <a:defRPr/>
            </a:pPr>
            <a:r>
              <a:rPr lang="ru-RU" dirty="0" smtClean="0">
                <a:ea typeface="ＭＳ Ｐゴシック" pitchFamily="34" charset="-128"/>
              </a:rPr>
              <a:t>Префиксы и суффиксы</a:t>
            </a:r>
          </a:p>
          <a:p>
            <a:pPr>
              <a:lnSpc>
                <a:spcPct val="90000"/>
              </a:lnSpc>
              <a:spcBef>
                <a:spcPts val="1200"/>
              </a:spcBef>
              <a:defRPr/>
            </a:pPr>
            <a:r>
              <a:rPr lang="ru-RU" dirty="0" smtClean="0">
                <a:ea typeface="ＭＳ Ｐゴシック" pitchFamily="34" charset="-128"/>
              </a:rPr>
              <a:t>Задание условий для </a:t>
            </a:r>
            <a:r>
              <a:rPr lang="en-US" dirty="0" smtClean="0">
                <a:ea typeface="ＭＳ Ｐゴシック" pitchFamily="34" charset="-128"/>
              </a:rPr>
              <a:t/>
            </a:r>
            <a:br>
              <a:rPr lang="en-US" dirty="0" smtClean="0">
                <a:ea typeface="ＭＳ Ｐゴシック" pitchFamily="34" charset="-128"/>
              </a:rPr>
            </a:br>
            <a:r>
              <a:rPr lang="ru-RU" dirty="0" smtClean="0">
                <a:ea typeface="ＭＳ Ｐゴシック" pitchFamily="34" charset="-128"/>
              </a:rPr>
              <a:t>правил нумерации</a:t>
            </a:r>
          </a:p>
          <a:p>
            <a:pPr>
              <a:lnSpc>
                <a:spcPct val="90000"/>
              </a:lnSpc>
              <a:spcBef>
                <a:spcPts val="1200"/>
              </a:spcBef>
              <a:defRPr/>
            </a:pPr>
            <a:r>
              <a:rPr lang="ru-RU" dirty="0" smtClean="0">
                <a:ea typeface="ＭＳ Ｐゴシック" pitchFamily="34" charset="-128"/>
              </a:rPr>
              <a:t>Диапазоны номеров </a:t>
            </a:r>
            <a:r>
              <a:rPr lang="en-US" dirty="0" smtClean="0">
                <a:ea typeface="ＭＳ Ｐゴシック" pitchFamily="34" charset="-128"/>
              </a:rPr>
              <a:t/>
            </a:r>
            <a:br>
              <a:rPr lang="en-US" dirty="0" smtClean="0">
                <a:ea typeface="ＭＳ Ｐゴシック" pitchFamily="34" charset="-128"/>
              </a:rPr>
            </a:br>
            <a:r>
              <a:rPr lang="ru-RU" dirty="0" smtClean="0">
                <a:ea typeface="ＭＳ Ｐゴシック" pitchFamily="34" charset="-128"/>
              </a:rPr>
              <a:t>для сотрудников </a:t>
            </a:r>
          </a:p>
          <a:p>
            <a:pPr>
              <a:lnSpc>
                <a:spcPct val="90000"/>
              </a:lnSpc>
              <a:spcBef>
                <a:spcPts val="1200"/>
              </a:spcBef>
              <a:defRPr/>
            </a:pPr>
            <a:r>
              <a:rPr lang="ru-RU" dirty="0" smtClean="0">
                <a:ea typeface="ＭＳ Ｐゴシック" pitchFamily="34" charset="-128"/>
              </a:rPr>
              <a:t>Автоматические </a:t>
            </a:r>
            <a:r>
              <a:rPr lang="en-US" dirty="0" smtClean="0">
                <a:ea typeface="ＭＳ Ｐゴシック" pitchFamily="34" charset="-128"/>
              </a:rPr>
              <a:t/>
            </a:r>
            <a:br>
              <a:rPr lang="en-US" dirty="0" smtClean="0">
                <a:ea typeface="ＭＳ Ｐゴシック" pitchFamily="34" charset="-128"/>
              </a:rPr>
            </a:br>
            <a:r>
              <a:rPr lang="ru-RU" dirty="0" smtClean="0">
                <a:ea typeface="ＭＳ Ｐゴシック" pitchFamily="34" charset="-128"/>
              </a:rPr>
              <a:t>обновление</a:t>
            </a:r>
          </a:p>
          <a:p>
            <a:pPr marL="0" indent="0">
              <a:buFont typeface="Arial" pitchFamily="34" charset="0"/>
              <a:buNone/>
              <a:defRPr/>
            </a:pPr>
            <a:endParaRPr lang="ru-RU" dirty="0" smtClean="0">
              <a:ea typeface="ＭＳ Ｐゴシック" pitchFamily="34" charset="-128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ru-RU" dirty="0" smtClean="0">
              <a:ea typeface="ＭＳ Ｐゴシック" pitchFamily="34" charset="-128"/>
            </a:endParaRPr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2192338"/>
            <a:ext cx="4581525" cy="277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150" y="3421063"/>
            <a:ext cx="2827338" cy="270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895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2600" y="698500"/>
            <a:ext cx="7899400" cy="633413"/>
          </a:xfrm>
        </p:spPr>
        <p:txBody>
          <a:bodyPr/>
          <a:lstStyle/>
          <a:p>
            <a:pPr>
              <a:defRPr/>
            </a:pPr>
            <a:r>
              <a:rPr lang="ru-RU" dirty="0">
                <a:ea typeface="ＭＳ Ｐゴシック" pitchFamily="34" charset="-128"/>
              </a:rPr>
              <a:t>Конструктор справочников</a:t>
            </a:r>
            <a:br>
              <a:rPr lang="ru-RU" dirty="0">
                <a:ea typeface="ＭＳ Ｐゴシック" pitchFamily="34" charset="-128"/>
              </a:rPr>
            </a:br>
            <a:endParaRPr lang="ru-RU" dirty="0"/>
          </a:p>
        </p:txBody>
      </p:sp>
      <p:sp>
        <p:nvSpPr>
          <p:cNvPr id="41987" name="Текст 2"/>
          <p:cNvSpPr>
            <a:spLocks noGrp="1"/>
          </p:cNvSpPr>
          <p:nvPr>
            <p:ph type="body" sz="quarter" idx="10"/>
          </p:nvPr>
        </p:nvSpPr>
        <p:spPr bwMode="auto">
          <a:xfrm>
            <a:off x="492125" y="1708150"/>
            <a:ext cx="8201025" cy="4548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>
                <a:ea typeface="ＭＳ Ｐゴシック" pitchFamily="34" charset="-128"/>
              </a:rPr>
              <a:t>Хранение информации о различных объектах</a:t>
            </a:r>
          </a:p>
          <a:p>
            <a:r>
              <a:rPr lang="ru-RU" dirty="0" smtClean="0">
                <a:ea typeface="ＭＳ Ｐゴシック" pitchFamily="34" charset="-128"/>
              </a:rPr>
              <a:t>Создание, изменение и удаление</a:t>
            </a:r>
          </a:p>
          <a:p>
            <a:pPr lvl="1"/>
            <a:r>
              <a:rPr lang="ru-RU" dirty="0" smtClean="0">
                <a:ea typeface="ＭＳ Ｐゴシック" pitchFamily="34" charset="-128"/>
              </a:rPr>
              <a:t> типа записи (справочника) </a:t>
            </a:r>
          </a:p>
          <a:p>
            <a:pPr lvl="1"/>
            <a:r>
              <a:rPr lang="ru-RU" dirty="0" smtClean="0">
                <a:ea typeface="ＭＳ Ｐゴシック" pitchFamily="34" charset="-128"/>
              </a:rPr>
              <a:t> его свойства с описаниями</a:t>
            </a:r>
          </a:p>
          <a:p>
            <a:pPr lvl="1"/>
            <a:r>
              <a:rPr lang="ru-RU" dirty="0" smtClean="0">
                <a:ea typeface="ＭＳ Ｐゴシック" pitchFamily="34" charset="-128"/>
              </a:rPr>
              <a:t>карточки записи (разметка)</a:t>
            </a:r>
          </a:p>
          <a:p>
            <a:r>
              <a:rPr lang="ru-RU" dirty="0" smtClean="0">
                <a:ea typeface="ＭＳ Ｐゴシック" pitchFamily="34" charset="-128"/>
              </a:rPr>
              <a:t>Назначение прав доступа</a:t>
            </a:r>
          </a:p>
        </p:txBody>
      </p:sp>
      <p:pic>
        <p:nvPicPr>
          <p:cNvPr id="4198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963" y="2862263"/>
            <a:ext cx="4087812" cy="2587625"/>
          </a:xfrm>
          <a:prstGeom prst="rect">
            <a:avLst/>
          </a:prstGeom>
          <a:noFill/>
          <a:ln w="127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4156075"/>
            <a:ext cx="3648075" cy="231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7630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Конструктор бизнес-процессов</a:t>
            </a:r>
            <a:endParaRPr lang="en-US" dirty="0"/>
          </a:p>
        </p:txBody>
      </p:sp>
      <p:sp>
        <p:nvSpPr>
          <p:cNvPr id="4" name="Текст 2"/>
          <p:cNvSpPr>
            <a:spLocks noGrp="1"/>
          </p:cNvSpPr>
          <p:nvPr>
            <p:ph type="body" sz="quarter" idx="10"/>
          </p:nvPr>
        </p:nvSpPr>
        <p:spPr bwMode="auto">
          <a:xfrm>
            <a:off x="492125" y="1708150"/>
            <a:ext cx="8301038" cy="4548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>
                <a:ea typeface="ＭＳ Ｐゴシック" pitchFamily="34" charset="-128"/>
              </a:rPr>
              <a:t>Простая автоматизация часто выполняемых </a:t>
            </a:r>
            <a:br>
              <a:rPr lang="ru-RU" dirty="0" smtClean="0">
                <a:ea typeface="ＭＳ Ｐゴシック" pitchFamily="34" charset="-128"/>
              </a:rPr>
            </a:br>
            <a:r>
              <a:rPr lang="ru-RU" dirty="0" smtClean="0">
                <a:ea typeface="ＭＳ Ｐゴシック" pitchFamily="34" charset="-128"/>
              </a:rPr>
              <a:t>бизнес-процессов компании</a:t>
            </a:r>
          </a:p>
          <a:p>
            <a:r>
              <a:rPr lang="ru-RU" dirty="0" smtClean="0">
                <a:ea typeface="ＭＳ Ｐゴシック" pitchFamily="34" charset="-128"/>
              </a:rPr>
              <a:t>Реализация при помощи </a:t>
            </a:r>
            <a:br>
              <a:rPr lang="ru-RU" dirty="0" smtClean="0">
                <a:ea typeface="ＭＳ Ｐゴシック" pitchFamily="34" charset="-128"/>
              </a:rPr>
            </a:br>
            <a:r>
              <a:rPr lang="ru-RU" dirty="0" smtClean="0">
                <a:ea typeface="ＭＳ Ｐゴシック" pitchFamily="34" charset="-128"/>
              </a:rPr>
              <a:t>встроенных средств </a:t>
            </a:r>
            <a:br>
              <a:rPr lang="ru-RU" dirty="0" smtClean="0">
                <a:ea typeface="ＭＳ Ｐゴシック" pitchFamily="34" charset="-128"/>
              </a:rPr>
            </a:br>
            <a:r>
              <a:rPr lang="en-US" dirty="0" smtClean="0">
                <a:ea typeface="ＭＳ Ｐゴシック" pitchFamily="34" charset="-128"/>
              </a:rPr>
              <a:t>Docsvision</a:t>
            </a:r>
            <a:r>
              <a:rPr lang="ru-RU" dirty="0" smtClean="0">
                <a:ea typeface="ＭＳ Ｐゴシック" pitchFamily="34" charset="-128"/>
              </a:rPr>
              <a:t>:</a:t>
            </a:r>
          </a:p>
          <a:p>
            <a:pPr marL="685800" lvl="1"/>
            <a:r>
              <a:rPr lang="ru-RU" sz="2000" dirty="0" smtClean="0">
                <a:ea typeface="ＭＳ Ｐゴシック" pitchFamily="34" charset="-128"/>
              </a:rPr>
              <a:t>карточки бизнес-процесса </a:t>
            </a:r>
            <a:br>
              <a:rPr lang="ru-RU" sz="2000" dirty="0" smtClean="0">
                <a:ea typeface="ＭＳ Ｐゴシック" pitchFamily="34" charset="-128"/>
              </a:rPr>
            </a:br>
            <a:r>
              <a:rPr lang="ru-RU" sz="2000" dirty="0" smtClean="0">
                <a:ea typeface="ＭＳ Ｐゴシック" pitchFamily="34" charset="-128"/>
              </a:rPr>
              <a:t>с набором основных </a:t>
            </a:r>
            <a:br>
              <a:rPr lang="ru-RU" sz="2000" dirty="0" smtClean="0">
                <a:ea typeface="ＭＳ Ｐゴシック" pitchFamily="34" charset="-128"/>
              </a:rPr>
            </a:br>
            <a:r>
              <a:rPr lang="ru-RU" sz="2000" dirty="0" smtClean="0">
                <a:ea typeface="ＭＳ Ｐゴシック" pitchFamily="34" charset="-128"/>
              </a:rPr>
              <a:t>функций</a:t>
            </a:r>
          </a:p>
          <a:p>
            <a:pPr marL="0" indent="0">
              <a:buNone/>
            </a:pPr>
            <a:endParaRPr lang="ru-RU" dirty="0" smtClean="0">
              <a:ea typeface="ＭＳ Ｐゴシック" pitchFamily="34" charset="-128"/>
            </a:endParaRPr>
          </a:p>
        </p:txBody>
      </p:sp>
      <p:grpSp>
        <p:nvGrpSpPr>
          <p:cNvPr id="5" name="Группа 6"/>
          <p:cNvGrpSpPr>
            <a:grpSpLocks/>
          </p:cNvGrpSpPr>
          <p:nvPr/>
        </p:nvGrpSpPr>
        <p:grpSpPr bwMode="auto">
          <a:xfrm>
            <a:off x="4346550" y="2595294"/>
            <a:ext cx="4541203" cy="3641264"/>
            <a:chOff x="4707207" y="1973581"/>
            <a:chExt cx="5198425" cy="4457699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7207" y="1973581"/>
              <a:ext cx="5198425" cy="4457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50" t="8842" r="5087" b="15163"/>
            <a:stretch>
              <a:fillRect/>
            </a:stretch>
          </p:blipFill>
          <p:spPr bwMode="auto">
            <a:xfrm>
              <a:off x="5500637" y="2402427"/>
              <a:ext cx="4211287" cy="3727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395095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Альтернативные и дополнительные клиенты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4649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Клиент для </a:t>
            </a:r>
            <a:r>
              <a:rPr lang="en-US" dirty="0" smtClean="0"/>
              <a:t>SharePoint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6" y="1651940"/>
            <a:ext cx="8296274" cy="4693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75382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«ДоксВижн» работает только через партнерскую сеть</a:t>
            </a:r>
            <a:endParaRPr lang="en-US" dirty="0"/>
          </a:p>
        </p:txBody>
      </p:sp>
      <p:pic>
        <p:nvPicPr>
          <p:cNvPr id="6" name="Picture 3" descr="map-[Converted]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0733"/>
            <a:ext cx="9144000" cy="3358342"/>
          </a:xfrm>
          <a:prstGeom prst="rect">
            <a:avLst/>
          </a:prstGeom>
        </p:spPr>
      </p:pic>
      <p:pic>
        <p:nvPicPr>
          <p:cNvPr id="7" name="Picture 2" descr="C:\Users\Sulimko.A\Desktop\Google_ma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037911" y="4737901"/>
            <a:ext cx="229814" cy="348873"/>
          </a:xfrm>
          <a:prstGeom prst="rect">
            <a:avLst/>
          </a:prstGeom>
          <a:noFill/>
        </p:spPr>
      </p:pic>
      <p:pic>
        <p:nvPicPr>
          <p:cNvPr id="8" name="Picture 2" descr="C:\Users\Sulimko.A\Desktop\Google_ma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288635" y="3517788"/>
            <a:ext cx="229814" cy="348873"/>
          </a:xfrm>
          <a:prstGeom prst="rect">
            <a:avLst/>
          </a:prstGeom>
          <a:noFill/>
        </p:spPr>
      </p:pic>
      <p:grpSp>
        <p:nvGrpSpPr>
          <p:cNvPr id="9" name="Группа 48"/>
          <p:cNvGrpSpPr/>
          <p:nvPr/>
        </p:nvGrpSpPr>
        <p:grpSpPr>
          <a:xfrm>
            <a:off x="1460652" y="3366757"/>
            <a:ext cx="600597" cy="725767"/>
            <a:chOff x="1460652" y="3366757"/>
            <a:chExt cx="600597" cy="725767"/>
          </a:xfrm>
        </p:grpSpPr>
        <p:pic>
          <p:nvPicPr>
            <p:cNvPr id="10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1460652" y="3366757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11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1553752" y="3743651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12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1831435" y="3651138"/>
              <a:ext cx="229814" cy="348873"/>
            </a:xfrm>
            <a:prstGeom prst="rect">
              <a:avLst/>
            </a:prstGeom>
            <a:noFill/>
          </p:spPr>
        </p:pic>
      </p:grpSp>
      <p:grpSp>
        <p:nvGrpSpPr>
          <p:cNvPr id="13" name="Группа 52"/>
          <p:cNvGrpSpPr/>
          <p:nvPr/>
        </p:nvGrpSpPr>
        <p:grpSpPr>
          <a:xfrm>
            <a:off x="985860" y="3802170"/>
            <a:ext cx="1627839" cy="1054635"/>
            <a:chOff x="985860" y="3802170"/>
            <a:chExt cx="1627839" cy="1054635"/>
          </a:xfrm>
        </p:grpSpPr>
        <p:pic>
          <p:nvPicPr>
            <p:cNvPr id="14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1165759" y="4295645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15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1402885" y="4507476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16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1453736" y="4275683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17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985860" y="3802170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18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1822908" y="4507932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19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1812155" y="4075712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20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1964785" y="3822588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21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2131856" y="4181801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22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2383885" y="4089288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23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2117185" y="3841638"/>
              <a:ext cx="229814" cy="348873"/>
            </a:xfrm>
            <a:prstGeom prst="rect">
              <a:avLst/>
            </a:prstGeom>
            <a:noFill/>
          </p:spPr>
        </p:pic>
      </p:grpSp>
      <p:grpSp>
        <p:nvGrpSpPr>
          <p:cNvPr id="24" name="Группа 63"/>
          <p:cNvGrpSpPr/>
          <p:nvPr/>
        </p:nvGrpSpPr>
        <p:grpSpPr>
          <a:xfrm>
            <a:off x="7279735" y="3555888"/>
            <a:ext cx="1144214" cy="1216507"/>
            <a:chOff x="7279735" y="3555888"/>
            <a:chExt cx="1144214" cy="1216507"/>
          </a:xfrm>
        </p:grpSpPr>
        <p:pic>
          <p:nvPicPr>
            <p:cNvPr id="25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7748762" y="4423522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26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8194135" y="3555888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27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7279735" y="3974988"/>
              <a:ext cx="229814" cy="348873"/>
            </a:xfrm>
            <a:prstGeom prst="rect">
              <a:avLst/>
            </a:prstGeom>
            <a:noFill/>
          </p:spPr>
        </p:pic>
      </p:grpSp>
      <p:grpSp>
        <p:nvGrpSpPr>
          <p:cNvPr id="28" name="Группа 67"/>
          <p:cNvGrpSpPr/>
          <p:nvPr/>
        </p:nvGrpSpPr>
        <p:grpSpPr>
          <a:xfrm>
            <a:off x="2536285" y="3346338"/>
            <a:ext cx="4153190" cy="1825195"/>
            <a:chOff x="2536285" y="3346338"/>
            <a:chExt cx="4153190" cy="1825195"/>
          </a:xfrm>
        </p:grpSpPr>
        <p:pic>
          <p:nvPicPr>
            <p:cNvPr id="29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4165135" y="4225831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30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6459661" y="3614863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31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3545011" y="4822660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32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3003162" y="4451694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33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2536285" y="3898788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34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2955385" y="3860688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35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3641185" y="3746388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36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3355435" y="3784488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37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2745835" y="4013088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38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3945985" y="3346338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39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3126835" y="3422538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40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3222085" y="3822588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41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4441285" y="3917838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42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4307935" y="3879738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43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5679535" y="3517788"/>
              <a:ext cx="229814" cy="348873"/>
            </a:xfrm>
            <a:prstGeom prst="rect">
              <a:avLst/>
            </a:prstGeom>
            <a:noFill/>
          </p:spPr>
        </p:pic>
        <p:pic>
          <p:nvPicPr>
            <p:cNvPr id="44" name="Picture 2" descr="C:\Users\Sulimko.A\Desktop\Google_map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6060535" y="3917838"/>
              <a:ext cx="229814" cy="34887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31469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Клиент для </a:t>
            </a:r>
            <a:r>
              <a:rPr lang="en-US" dirty="0" smtClean="0"/>
              <a:t>Outlook</a:t>
            </a:r>
            <a:endParaRPr lang="en-US" dirty="0"/>
          </a:p>
        </p:txBody>
      </p:sp>
      <p:pic>
        <p:nvPicPr>
          <p:cNvPr id="7170" name="Picture 2" descr="\\digdes.com\DFS\Topics\RDD\DocsVision\5.0 Future\Manuals\OutlookClient\Screenshots\ONLINE_OutlookRibb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1601787"/>
            <a:ext cx="8572500" cy="2000251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762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\\digdes.com\DFS\Topics\RDD\DocsVision\5.0 Future\Manuals\OutlookClient\Screenshots\ONLINE_ReceiveJobByEmai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3700462"/>
            <a:ext cx="8572500" cy="1390651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762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\\digdes.com\DFS\Topics\RDD\DocsVision\5.0 Future\Manuals\OutlookClient\Screenshots\CardRibbon_DocsVisionJo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5189537"/>
            <a:ext cx="8572500" cy="1257301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762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4435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Встраивание папок </a:t>
            </a:r>
            <a:r>
              <a:rPr lang="en-US" dirty="0" smtClean="0"/>
              <a:t>Docsvision </a:t>
            </a:r>
            <a:br>
              <a:rPr lang="en-US" dirty="0" smtClean="0"/>
            </a:br>
            <a:r>
              <a:rPr lang="ru-RU" dirty="0" smtClean="0"/>
              <a:t>в окно просмотра папок </a:t>
            </a:r>
            <a:r>
              <a:rPr lang="en-US" dirty="0" smtClean="0"/>
              <a:t>Outlook</a:t>
            </a:r>
            <a:endParaRPr lang="en-US" dirty="0"/>
          </a:p>
        </p:txBody>
      </p:sp>
      <p:pic>
        <p:nvPicPr>
          <p:cNvPr id="8194" name="Picture 2" descr="\\digdes.com\DFS\Topics\RDD\DocsVision\5.0 Future\Manuals\OutlookClient\Screenshots\OutlookSettings_Folders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2333891"/>
            <a:ext cx="8861425" cy="3474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6755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Клиент для </a:t>
            </a:r>
            <a:r>
              <a:rPr lang="en-US" dirty="0" smtClean="0"/>
              <a:t>Windows 8</a:t>
            </a:r>
            <a:endParaRPr lang="en-US" dirty="0"/>
          </a:p>
        </p:txBody>
      </p:sp>
      <p:pic>
        <p:nvPicPr>
          <p:cNvPr id="9218" name="Picture 2" descr="\\digdes.com\DFS\Topics\RDD\DocsVision\5.0 Future\Manuals\TileService\Screenshots\Tile_window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1635125"/>
            <a:ext cx="7934325" cy="481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\\digdes.com\DFS\Topics\RDD\DocsVision\5.0 Future\Manuals\TileService\Screenshots\Folder_view_mod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2230437"/>
            <a:ext cx="6667500" cy="3590926"/>
          </a:xfrm>
          <a:prstGeom prst="rect">
            <a:avLst/>
          </a:prstGeom>
          <a:noFill/>
          <a:effectLst>
            <a:outerShdw blurRad="152400" dist="114300" dir="2700000" algn="tl" rotWithShape="0">
              <a:schemeClr val="accent5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://www.docsvision.com/images2/clientw8-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0" y="2058987"/>
            <a:ext cx="5905500" cy="4133850"/>
          </a:xfrm>
          <a:prstGeom prst="rect">
            <a:avLst/>
          </a:prstGeom>
          <a:noFill/>
          <a:effectLst>
            <a:outerShdw blurRad="152400" dist="114300" dir="2700000" algn="tl" rotWithShape="0">
              <a:schemeClr val="accent5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6413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1704994"/>
            <a:ext cx="5457825" cy="46866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Клиент для планшета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99" y="2019299"/>
            <a:ext cx="4752976" cy="3457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375" y="2684878"/>
            <a:ext cx="4410075" cy="3307556"/>
          </a:xfrm>
          <a:prstGeom prst="rect">
            <a:avLst/>
          </a:prstGeom>
          <a:effectLst>
            <a:outerShdw blurRad="342900" dist="76200" dir="2700000" algn="tl" rotWithShape="0">
              <a:prstClr val="black"/>
            </a:outerShdw>
          </a:effectLst>
        </p:spPr>
      </p:pic>
    </p:spTree>
    <p:extLst>
      <p:ext uri="{BB962C8B-B14F-4D97-AF65-F5344CB8AC3E}">
        <p14:creationId xmlns:p14="http://schemas.microsoft.com/office/powerpoint/2010/main" val="36626917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Клиент для смартфона (</a:t>
            </a:r>
            <a:r>
              <a:rPr lang="en-US" dirty="0" smtClean="0"/>
              <a:t>Informer)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1633538"/>
            <a:ext cx="2315353" cy="493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http://www.docsvision.com/images2/mobidv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376487"/>
            <a:ext cx="1819275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1633538"/>
            <a:ext cx="2315353" cy="493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5" y="1633538"/>
            <a:ext cx="2315353" cy="493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 descr="http://www.docsvision.com/images2/mobidv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201" y="2411526"/>
            <a:ext cx="1818000" cy="270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www.docsvision.com/images2/mobidv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126" y="2369138"/>
            <a:ext cx="1818000" cy="275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8673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Технологичность</a:t>
            </a:r>
            <a:br>
              <a:rPr lang="ru-RU" dirty="0" smtClean="0"/>
            </a:br>
            <a:r>
              <a:rPr lang="ru-RU" dirty="0" smtClean="0"/>
              <a:t>Масштабируемость</a:t>
            </a:r>
            <a:br>
              <a:rPr lang="ru-RU" dirty="0" smtClean="0"/>
            </a:br>
            <a:r>
              <a:rPr lang="ru-RU" dirty="0" smtClean="0"/>
              <a:t>Безопасноть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3198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Технологии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sz="2000" dirty="0" smtClean="0"/>
              <a:t>Трехуровневая архитектура – залог масштабируемости и безопасности</a:t>
            </a:r>
          </a:p>
          <a:p>
            <a:r>
              <a:rPr lang="ru-RU" sz="2000" dirty="0" smtClean="0"/>
              <a:t>Сервер баз данных – </a:t>
            </a:r>
            <a:r>
              <a:rPr lang="en-US" sz="2000" dirty="0" smtClean="0"/>
              <a:t>Microsoft SQL Server</a:t>
            </a:r>
            <a:endParaRPr lang="ru-RU" sz="2000" dirty="0" smtClean="0"/>
          </a:p>
          <a:p>
            <a:pPr lvl="1"/>
            <a:r>
              <a:rPr lang="ru-RU" sz="1600" dirty="0" smtClean="0"/>
              <a:t>Хранение всех данных и настроек системы</a:t>
            </a:r>
          </a:p>
          <a:p>
            <a:pPr lvl="1"/>
            <a:r>
              <a:rPr lang="ru-RU" sz="1600" dirty="0" smtClean="0"/>
              <a:t>Поддерживается отказоустойчивый кластер </a:t>
            </a:r>
            <a:r>
              <a:rPr lang="en-US" sz="1600" dirty="0" smtClean="0"/>
              <a:t>Windows</a:t>
            </a:r>
          </a:p>
          <a:p>
            <a:pPr lvl="1"/>
            <a:r>
              <a:rPr lang="ru-RU" sz="1600" dirty="0" smtClean="0"/>
              <a:t>Собственная технология масштабирования</a:t>
            </a:r>
          </a:p>
          <a:p>
            <a:r>
              <a:rPr lang="ru-RU" sz="2200" dirty="0" smtClean="0"/>
              <a:t>Сервер приложений – </a:t>
            </a:r>
            <a:r>
              <a:rPr lang="en-US" sz="2200" dirty="0" smtClean="0"/>
              <a:t>Microsoft Internet Information Service</a:t>
            </a:r>
          </a:p>
          <a:p>
            <a:pPr lvl="1"/>
            <a:r>
              <a:rPr lang="en-US" sz="1600" dirty="0" smtClean="0"/>
              <a:t>Stateless-</a:t>
            </a:r>
            <a:r>
              <a:rPr lang="ru-RU" sz="1600" dirty="0" smtClean="0"/>
              <a:t>архитектура</a:t>
            </a:r>
          </a:p>
          <a:p>
            <a:pPr lvl="1"/>
            <a:r>
              <a:rPr lang="ru-RU" sz="1600" dirty="0" smtClean="0"/>
              <a:t>Обслуживает </a:t>
            </a:r>
            <a:r>
              <a:rPr lang="ru-RU" sz="1600" dirty="0"/>
              <a:t>запросы </a:t>
            </a:r>
            <a:r>
              <a:rPr lang="ru-RU" sz="1600" dirty="0" smtClean="0"/>
              <a:t>клиентов</a:t>
            </a:r>
            <a:r>
              <a:rPr lang="en-US" sz="1600" dirty="0" smtClean="0"/>
              <a:t> </a:t>
            </a:r>
            <a:r>
              <a:rPr lang="ru-RU" sz="1600" dirty="0" smtClean="0"/>
              <a:t>на доступ к данным</a:t>
            </a:r>
          </a:p>
          <a:p>
            <a:pPr lvl="1"/>
            <a:r>
              <a:rPr lang="ru-RU" sz="1600" dirty="0" smtClean="0"/>
              <a:t>Поддерживается </a:t>
            </a:r>
            <a:r>
              <a:rPr lang="en-US" sz="1600" dirty="0" smtClean="0"/>
              <a:t>NLB</a:t>
            </a:r>
            <a:r>
              <a:rPr lang="ru-RU" sz="1600" dirty="0" smtClean="0"/>
              <a:t>-кластер </a:t>
            </a:r>
            <a:r>
              <a:rPr lang="en-US" sz="1600" dirty="0" smtClean="0"/>
              <a:t>Windows</a:t>
            </a:r>
            <a:r>
              <a:rPr lang="ru-RU" sz="1600" dirty="0" smtClean="0"/>
              <a:t> для отказоустойчивости и масштабирования</a:t>
            </a:r>
          </a:p>
          <a:p>
            <a:r>
              <a:rPr lang="ru-RU" sz="2200" dirty="0" smtClean="0"/>
              <a:t>Клиент – </a:t>
            </a:r>
            <a:r>
              <a:rPr lang="en-US" sz="2200" dirty="0" smtClean="0"/>
              <a:t>.NET</a:t>
            </a:r>
            <a:r>
              <a:rPr lang="ru-RU" sz="2200" dirty="0" smtClean="0"/>
              <a:t>-приложение</a:t>
            </a:r>
          </a:p>
          <a:p>
            <a:pPr lvl="1"/>
            <a:r>
              <a:rPr lang="ru-RU" sz="1600" dirty="0" smtClean="0"/>
              <a:t>Управляет вводом и отображением данных для пользователя</a:t>
            </a:r>
          </a:p>
          <a:p>
            <a:pPr lvl="1"/>
            <a:r>
              <a:rPr lang="ru-RU" sz="1600" dirty="0" smtClean="0"/>
              <a:t>Возможен запуск через </a:t>
            </a:r>
            <a:r>
              <a:rPr lang="ru-RU" sz="1600" dirty="0"/>
              <a:t>з</a:t>
            </a:r>
            <a:r>
              <a:rPr lang="ru-RU" sz="1600" dirty="0" smtClean="0"/>
              <a:t>апуск через веб-браузер</a:t>
            </a:r>
          </a:p>
          <a:p>
            <a:pPr lvl="1"/>
            <a:endParaRPr lang="ru-RU" sz="1600" dirty="0" smtClean="0"/>
          </a:p>
          <a:p>
            <a:pPr lvl="1"/>
            <a:endParaRPr lang="ru-RU" sz="1600" dirty="0"/>
          </a:p>
          <a:p>
            <a:pPr lvl="1"/>
            <a:endParaRPr lang="ru-RU" sz="1600" dirty="0"/>
          </a:p>
          <a:p>
            <a:pPr lvl="1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77424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Технологии (продолжение)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sz="2000" dirty="0" smtClean="0"/>
              <a:t>Подключение клиента по </a:t>
            </a:r>
            <a:r>
              <a:rPr lang="en-US" sz="2000" dirty="0" smtClean="0"/>
              <a:t>HTTP</a:t>
            </a:r>
            <a:r>
              <a:rPr lang="ru-RU" sz="2000" dirty="0" smtClean="0"/>
              <a:t>(</a:t>
            </a:r>
            <a:r>
              <a:rPr lang="en-US" sz="2000" dirty="0" smtClean="0"/>
              <a:t>S</a:t>
            </a:r>
            <a:r>
              <a:rPr lang="ru-RU" sz="2000" dirty="0" smtClean="0"/>
              <a:t>)</a:t>
            </a:r>
            <a:r>
              <a:rPr lang="en-US" sz="2000" dirty="0" smtClean="0"/>
              <a:t>/SOAP</a:t>
            </a:r>
            <a:r>
              <a:rPr lang="ru-RU" sz="2000" dirty="0" smtClean="0"/>
              <a:t> –</a:t>
            </a:r>
            <a:r>
              <a:rPr lang="en-US" sz="2000" dirty="0" smtClean="0"/>
              <a:t> </a:t>
            </a:r>
            <a:r>
              <a:rPr lang="ru-RU" sz="2000" dirty="0" smtClean="0"/>
              <a:t>работа как в локальной сети, так и удаленный доступ через Интернет</a:t>
            </a:r>
            <a:endParaRPr lang="en-US" sz="2000" dirty="0" smtClean="0"/>
          </a:p>
          <a:p>
            <a:r>
              <a:rPr lang="ru-RU" sz="2000" dirty="0" smtClean="0"/>
              <a:t>Альтернативные клиенты (специальные сценарии использования):</a:t>
            </a:r>
          </a:p>
          <a:p>
            <a:pPr lvl="1"/>
            <a:r>
              <a:rPr lang="ru-RU" sz="1400" dirty="0" smtClean="0"/>
              <a:t>Лёгкий клиент</a:t>
            </a:r>
          </a:p>
          <a:p>
            <a:pPr lvl="1"/>
            <a:r>
              <a:rPr lang="en-US" sz="1400" dirty="0" smtClean="0"/>
              <a:t>SharePoint</a:t>
            </a:r>
            <a:r>
              <a:rPr lang="ru-RU" sz="1400" dirty="0" smtClean="0"/>
              <a:t>-клиент</a:t>
            </a:r>
          </a:p>
          <a:p>
            <a:pPr lvl="1"/>
            <a:r>
              <a:rPr lang="en-US" sz="1400" dirty="0" smtClean="0"/>
              <a:t>Outlook-</a:t>
            </a:r>
            <a:r>
              <a:rPr lang="ru-RU" sz="1400" dirty="0" smtClean="0"/>
              <a:t>клиент</a:t>
            </a:r>
          </a:p>
          <a:p>
            <a:pPr lvl="1"/>
            <a:r>
              <a:rPr lang="ru-RU" sz="1400" dirty="0" smtClean="0"/>
              <a:t>Планшет Руководителя для </a:t>
            </a:r>
            <a:r>
              <a:rPr lang="en-US" sz="1400" dirty="0" err="1" smtClean="0"/>
              <a:t>iPad</a:t>
            </a:r>
            <a:endParaRPr lang="en-US" sz="1400" dirty="0" smtClean="0"/>
          </a:p>
          <a:p>
            <a:pPr lvl="1"/>
            <a:r>
              <a:rPr lang="ru-RU" sz="1400" dirty="0" smtClean="0"/>
              <a:t>Мобильный помощник и </a:t>
            </a:r>
            <a:r>
              <a:rPr lang="ru-RU" sz="1400" dirty="0" err="1" smtClean="0"/>
              <a:t>информер</a:t>
            </a:r>
            <a:r>
              <a:rPr lang="ru-RU" sz="1400" dirty="0" smtClean="0"/>
              <a:t> для смартфонов</a:t>
            </a:r>
          </a:p>
          <a:p>
            <a:r>
              <a:rPr lang="ru-RU" sz="2000" dirty="0" smtClean="0"/>
              <a:t>Открытый интерфейс прикладного программирования (</a:t>
            </a:r>
            <a:r>
              <a:rPr lang="en-US" sz="2000" dirty="0" smtClean="0"/>
              <a:t>API)</a:t>
            </a:r>
            <a:r>
              <a:rPr lang="ru-RU" sz="2000" dirty="0" smtClean="0"/>
              <a:t>, </a:t>
            </a:r>
            <a:r>
              <a:rPr lang="en-US" sz="2000" dirty="0" smtClean="0"/>
              <a:t>web-</a:t>
            </a:r>
            <a:r>
              <a:rPr lang="ru-RU" sz="2000" dirty="0" smtClean="0"/>
              <a:t>сервис –</a:t>
            </a:r>
            <a:r>
              <a:rPr lang="en-US" sz="2000" dirty="0" smtClean="0"/>
              <a:t> </a:t>
            </a:r>
            <a:r>
              <a:rPr lang="ru-RU" sz="2000" dirty="0" smtClean="0"/>
              <a:t> </a:t>
            </a:r>
            <a:r>
              <a:rPr lang="ru-RU" sz="2000" dirty="0"/>
              <a:t>возможности программного </a:t>
            </a:r>
            <a:r>
              <a:rPr lang="ru-RU" sz="2000" dirty="0" smtClean="0"/>
              <a:t>расширения </a:t>
            </a:r>
            <a:r>
              <a:rPr lang="ru-RU" sz="2000" dirty="0"/>
              <a:t>и </a:t>
            </a:r>
            <a:r>
              <a:rPr lang="ru-RU" sz="2000" dirty="0" smtClean="0"/>
              <a:t>интеграции</a:t>
            </a:r>
          </a:p>
          <a:p>
            <a:r>
              <a:rPr lang="ru-RU" sz="2000" dirty="0" smtClean="0"/>
              <a:t>Шлюзы </a:t>
            </a:r>
            <a:r>
              <a:rPr lang="en-US" sz="2000" dirty="0" smtClean="0"/>
              <a:t>Docsvsion </a:t>
            </a:r>
            <a:r>
              <a:rPr lang="ru-RU" sz="2000" dirty="0" smtClean="0"/>
              <a:t>– процессная интеграция без программирования</a:t>
            </a:r>
          </a:p>
          <a:p>
            <a:pPr lvl="1"/>
            <a:r>
              <a:rPr lang="ru-RU" sz="1400" dirty="0" smtClean="0"/>
              <a:t>Шлюз к файловой системе</a:t>
            </a:r>
          </a:p>
          <a:p>
            <a:pPr lvl="1"/>
            <a:r>
              <a:rPr lang="ru-RU" sz="1400" dirty="0" smtClean="0"/>
              <a:t>Шлюз к почте</a:t>
            </a:r>
          </a:p>
          <a:p>
            <a:pPr lvl="1"/>
            <a:r>
              <a:rPr lang="ru-RU" sz="1400" dirty="0" smtClean="0"/>
              <a:t>Шлюз к </a:t>
            </a:r>
            <a:r>
              <a:rPr lang="en-US" sz="1400" dirty="0" smtClean="0"/>
              <a:t>SharePoint</a:t>
            </a:r>
          </a:p>
          <a:p>
            <a:pPr lvl="1"/>
            <a:r>
              <a:rPr lang="ru-RU" sz="1400" dirty="0" smtClean="0"/>
              <a:t>Шлюз к 1С:Предприятие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678365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Масштабирование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sz="2000" dirty="0" smtClean="0"/>
              <a:t>Диапазон внедрений – от небольших локальных подразделений до крупных распределенных холдингов и федеральных структур</a:t>
            </a:r>
          </a:p>
          <a:p>
            <a:r>
              <a:rPr lang="ru-RU" sz="2000" dirty="0" smtClean="0"/>
              <a:t>Нагрузочные испытания подтвердили работоспособность при нагрузках:</a:t>
            </a:r>
          </a:p>
          <a:p>
            <a:pPr lvl="1">
              <a:spcBef>
                <a:spcPts val="300"/>
              </a:spcBef>
            </a:pPr>
            <a:r>
              <a:rPr lang="ru-RU" sz="1600" dirty="0" smtClean="0"/>
              <a:t>Пользователей – тысячи</a:t>
            </a:r>
          </a:p>
          <a:p>
            <a:pPr lvl="1">
              <a:spcBef>
                <a:spcPts val="300"/>
              </a:spcBef>
            </a:pPr>
            <a:r>
              <a:rPr lang="ru-RU" sz="1600" dirty="0" smtClean="0"/>
              <a:t>Документов в день – десятки тысяч</a:t>
            </a:r>
          </a:p>
          <a:p>
            <a:pPr lvl="1">
              <a:spcBef>
                <a:spcPts val="300"/>
              </a:spcBef>
            </a:pPr>
            <a:r>
              <a:rPr lang="ru-RU" sz="1600" dirty="0" smtClean="0"/>
              <a:t>Документов всего – сотни миллионов</a:t>
            </a:r>
          </a:p>
          <a:p>
            <a:pPr lvl="1">
              <a:spcBef>
                <a:spcPts val="300"/>
              </a:spcBef>
            </a:pPr>
            <a:r>
              <a:rPr lang="ru-RU" sz="1600" dirty="0" smtClean="0"/>
              <a:t>Объем базы данных – десятки терабайт</a:t>
            </a:r>
          </a:p>
          <a:p>
            <a:r>
              <a:rPr lang="ru-RU" sz="2200" dirty="0" smtClean="0"/>
              <a:t>Масштабирование в пределах одного сервера: </a:t>
            </a:r>
          </a:p>
          <a:p>
            <a:pPr lvl="1">
              <a:spcBef>
                <a:spcPts val="300"/>
              </a:spcBef>
            </a:pPr>
            <a:r>
              <a:rPr lang="ru-RU" sz="1600" dirty="0"/>
              <a:t>Использование многопроцессорных конфигураций и 64-битного режима</a:t>
            </a:r>
          </a:p>
          <a:p>
            <a:pPr lvl="1">
              <a:spcBef>
                <a:spcPts val="300"/>
              </a:spcBef>
            </a:pPr>
            <a:r>
              <a:rPr lang="ru-RU" sz="1600" dirty="0"/>
              <a:t>Кластеризация всех серверных компонент</a:t>
            </a:r>
          </a:p>
          <a:p>
            <a:r>
              <a:rPr lang="ru-RU" sz="2200" dirty="0" smtClean="0"/>
              <a:t>Распределенные решения, обе стратегии:</a:t>
            </a:r>
          </a:p>
          <a:p>
            <a:pPr lvl="1">
              <a:spcBef>
                <a:spcPts val="300"/>
              </a:spcBef>
            </a:pPr>
            <a:r>
              <a:rPr lang="ru-RU" sz="1600" dirty="0"/>
              <a:t>Централизованная архитектура и удаленный доступ клиентов (веб, терминальный)</a:t>
            </a:r>
          </a:p>
          <a:p>
            <a:pPr lvl="1">
              <a:spcBef>
                <a:spcPts val="300"/>
              </a:spcBef>
            </a:pPr>
            <a:r>
              <a:rPr lang="ru-RU" sz="1600" dirty="0" err="1"/>
              <a:t>Межсерверное</a:t>
            </a:r>
            <a:r>
              <a:rPr lang="ru-RU" sz="1600" dirty="0"/>
              <a:t> взаимодействие (синхронизация справочников, документов, обмен заданиями, распределенные бизнес-процессы)</a:t>
            </a:r>
          </a:p>
        </p:txBody>
      </p:sp>
    </p:spTree>
    <p:extLst>
      <p:ext uri="{BB962C8B-B14F-4D97-AF65-F5344CB8AC3E}">
        <p14:creationId xmlns:p14="http://schemas.microsoft.com/office/powerpoint/2010/main" val="14003246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Безопасность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sz="2000" dirty="0" smtClean="0"/>
              <a:t>Интеграция с системой безопасности </a:t>
            </a:r>
            <a:r>
              <a:rPr lang="en-US" sz="2000" dirty="0" smtClean="0"/>
              <a:t>Windows</a:t>
            </a:r>
            <a:endParaRPr lang="ru-RU" sz="2000" dirty="0"/>
          </a:p>
          <a:p>
            <a:r>
              <a:rPr lang="ru-RU" sz="2000" dirty="0" smtClean="0"/>
              <a:t>Дискреционная безопасность </a:t>
            </a:r>
          </a:p>
          <a:p>
            <a:pPr lvl="1"/>
            <a:r>
              <a:rPr lang="ru-RU" sz="1600" dirty="0" smtClean="0"/>
              <a:t>Прямое назначение прав пользователям доступа к объекту (списки)</a:t>
            </a:r>
          </a:p>
          <a:p>
            <a:r>
              <a:rPr lang="ru-RU" sz="2000" dirty="0" smtClean="0"/>
              <a:t> Мандатная безопасность</a:t>
            </a:r>
          </a:p>
          <a:p>
            <a:pPr lvl="1"/>
            <a:r>
              <a:rPr lang="ru-RU" sz="1600" dirty="0" smtClean="0"/>
              <a:t>На основе уровней доступа объектов и уровней допуска пользователей</a:t>
            </a:r>
          </a:p>
          <a:p>
            <a:r>
              <a:rPr lang="ru-RU" sz="2000" dirty="0" smtClean="0"/>
              <a:t>Настраиваемый механизм контекстно-ролевой безопасности</a:t>
            </a:r>
          </a:p>
          <a:p>
            <a:r>
              <a:rPr lang="ru-RU" sz="2000" dirty="0" smtClean="0"/>
              <a:t>Электронная подпись по ФЗ-63 (простая, усиленная, квалифицированная)</a:t>
            </a:r>
            <a:endParaRPr lang="en-US" sz="2000" dirty="0" smtClean="0"/>
          </a:p>
          <a:p>
            <a:pPr lvl="1"/>
            <a:r>
              <a:rPr lang="ru-RU" sz="1600" dirty="0" smtClean="0"/>
              <a:t>Использование внешних СКЗИ (в </a:t>
            </a:r>
            <a:r>
              <a:rPr lang="ru-RU" sz="1600" dirty="0" err="1" smtClean="0"/>
              <a:t>т.ч</a:t>
            </a:r>
            <a:r>
              <a:rPr lang="ru-RU" sz="1600" dirty="0" smtClean="0"/>
              <a:t>. сертифицированных) через </a:t>
            </a:r>
            <a:r>
              <a:rPr lang="en-US" sz="1600" dirty="0" smtClean="0"/>
              <a:t>Microsoft CryptoAPI</a:t>
            </a:r>
            <a:endParaRPr lang="ru-RU" sz="1600" dirty="0" smtClean="0"/>
          </a:p>
          <a:p>
            <a:r>
              <a:rPr lang="ru-RU" sz="2000" dirty="0" smtClean="0"/>
              <a:t>Соответствует требованиям ФСТЭК</a:t>
            </a:r>
            <a:r>
              <a:rPr lang="en-US" sz="2000" dirty="0" smtClean="0"/>
              <a:t> </a:t>
            </a:r>
            <a:r>
              <a:rPr lang="ru-RU" sz="2000" dirty="0" smtClean="0"/>
              <a:t>по защите от НСД по 5-му классу защищенности</a:t>
            </a:r>
          </a:p>
          <a:p>
            <a:r>
              <a:rPr lang="ru-RU" sz="2000" dirty="0" smtClean="0"/>
              <a:t>Может использоваться в АС до класса 1Г включительно и </a:t>
            </a:r>
            <a:r>
              <a:rPr lang="ru-RU" sz="2000" dirty="0" err="1" smtClean="0"/>
              <a:t>ИСПДн</a:t>
            </a:r>
            <a:r>
              <a:rPr lang="ru-RU" sz="2000" dirty="0" smtClean="0"/>
              <a:t> до класса К2 включительно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534226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Среди наших заказчиков</a:t>
            </a:r>
            <a:endParaRPr lang="en-US" dirty="0"/>
          </a:p>
        </p:txBody>
      </p:sp>
      <p:pic>
        <p:nvPicPr>
          <p:cNvPr id="4" name="Picture 19" descr="ВАС.gif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514028" y="2010105"/>
            <a:ext cx="884759" cy="837312"/>
          </a:xfrm>
          <a:prstGeom prst="roundRect">
            <a:avLst>
              <a:gd name="adj" fmla="val 5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2" descr="http://www.arbitr.ru:80/img/vasrf.gif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19449" y="2102477"/>
            <a:ext cx="1329545" cy="57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S:\Topics\КД\Design\!!!New_Structure\06_Logos\!!!Logos_InJob\logos\minecono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6871" y="1967349"/>
            <a:ext cx="3114174" cy="8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Минпромторг (Министерство промышленности и торговли)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60456" y="1999506"/>
            <a:ext cx="1499002" cy="73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2594" y="4093098"/>
            <a:ext cx="1215013" cy="826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0405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2561342" y="4366671"/>
            <a:ext cx="1418014" cy="450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8" descr="http://upload.wikimedia.org/wikipedia/ru/b/b9/Sbrf_logo.png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427708" y="3335399"/>
            <a:ext cx="2241113" cy="433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9" descr="http://www.softbroker.ru/netcat_files/Image/vtb24_logo.jpg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2889622" y="3285598"/>
            <a:ext cx="1322591" cy="360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39" descr="S:\Topics\КД\Design\!!!New_Structure\06_Logos\!!!Logos_InJob\PNG_Logo\RaiffeisenBank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23369" y="3319969"/>
            <a:ext cx="1255750" cy="380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384" descr="image001"/>
          <p:cNvPicPr>
            <a:picLocks noChangeAspect="1" noChangeArrowheads="1"/>
          </p:cNvPicPr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7251161" y="4091604"/>
            <a:ext cx="1299705" cy="816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0387" descr="122453369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026358" y="5168052"/>
            <a:ext cx="1328553" cy="1211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55" descr="f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072491" y="5427037"/>
            <a:ext cx="1392000" cy="769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031" descr="http://yaroslavl.hh.ru/picture.do?id=24245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67728" y="5309724"/>
            <a:ext cx="908784" cy="1121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57" descr="797px-kraft-logosvg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32590" y="5456188"/>
            <a:ext cx="1812934" cy="705156"/>
          </a:xfrm>
          <a:prstGeom prst="rect">
            <a:avLst/>
          </a:prstGeom>
        </p:spPr>
      </p:pic>
      <p:pic>
        <p:nvPicPr>
          <p:cNvPr id="18" name="Picture 1" descr="D:\Work\2010_10_08-pres\logos\murmansk_gerb.gif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893170" y="1776576"/>
            <a:ext cx="658902" cy="797059"/>
          </a:xfrm>
          <a:prstGeom prst="rect">
            <a:avLst/>
          </a:prstGeom>
          <a:noFill/>
        </p:spPr>
      </p:pic>
      <p:pic>
        <p:nvPicPr>
          <p:cNvPr id="19" name="Picture 2" descr="D:\Work\2010_10_08-pres\logos\rostra.gif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869470" y="3387317"/>
            <a:ext cx="1297822" cy="273934"/>
          </a:xfrm>
          <a:prstGeom prst="rect">
            <a:avLst/>
          </a:prstGeom>
          <a:noFill/>
        </p:spPr>
      </p:pic>
      <p:pic>
        <p:nvPicPr>
          <p:cNvPr id="20" name="Picture 3" descr="D:\Work\2010_10_08-pres\logos\logo.gif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453073" y="3306327"/>
            <a:ext cx="1264007" cy="409297"/>
          </a:xfrm>
          <a:prstGeom prst="rect">
            <a:avLst/>
          </a:prstGeom>
          <a:noFill/>
        </p:spPr>
      </p:pic>
      <p:pic>
        <p:nvPicPr>
          <p:cNvPr id="21" name="Picture 4" descr="D:\Work\2010_10_08-pres\logos\transoil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679620" y="4341496"/>
            <a:ext cx="1920882" cy="460135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7530859" y="2624839"/>
            <a:ext cx="1380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latin typeface="+mj-lt"/>
              </a:rPr>
              <a:t>Аппарат правительства Мурманской области</a:t>
            </a:r>
            <a:endParaRPr lang="en-US" sz="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807475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65125">
              <a:buFont typeface="+mj-lt" charset="0"/>
              <a:buNone/>
              <a:defRPr/>
            </a:pPr>
            <a:r>
              <a:rPr lang="ru-RU" sz="5000" dirty="0" smtClean="0">
                <a:ea typeface="ＭＳ Ｐゴシック" pitchFamily="34" charset="-128"/>
              </a:rPr>
              <a:t>Спасибо за внимание!</a:t>
            </a:r>
            <a:endParaRPr lang="en-US" sz="5000" dirty="0" smtClean="0">
              <a:ea typeface="ＭＳ Ｐゴシック" pitchFamily="34" charset="-128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eaLnBrk="1" hangingPunct="1">
              <a:buClr>
                <a:schemeClr val="hlink"/>
              </a:buClr>
            </a:pPr>
            <a:r>
              <a:rPr lang="ru-RU" b="1" dirty="0">
                <a:latin typeface="Calibri" pitchFamily="34" charset="0"/>
              </a:rPr>
              <a:t>«</a:t>
            </a:r>
            <a:r>
              <a:rPr lang="ru-RU" b="1" dirty="0" err="1">
                <a:latin typeface="Calibri" pitchFamily="34" charset="0"/>
              </a:rPr>
              <a:t>ДоксВижн</a:t>
            </a:r>
            <a:r>
              <a:rPr lang="ru-RU" b="1" dirty="0">
                <a:latin typeface="Calibri" pitchFamily="34" charset="0"/>
              </a:rPr>
              <a:t>» </a:t>
            </a:r>
            <a:endParaRPr lang="en-US" dirty="0">
              <a:latin typeface="Calibri" pitchFamily="34" charset="0"/>
            </a:endParaRPr>
          </a:p>
          <a:p>
            <a:pPr eaLnBrk="1" hangingPunct="1">
              <a:buClr>
                <a:schemeClr val="hlink"/>
              </a:buClr>
            </a:pPr>
            <a:r>
              <a:rPr lang="ru-RU" dirty="0">
                <a:latin typeface="Calibri" pitchFamily="34" charset="0"/>
              </a:rPr>
              <a:t>199155, Санкт-Петербург,</a:t>
            </a:r>
            <a:endParaRPr lang="en-US" dirty="0">
              <a:latin typeface="Calibri" pitchFamily="34" charset="0"/>
            </a:endParaRPr>
          </a:p>
          <a:p>
            <a:pPr eaLnBrk="1" hangingPunct="1">
              <a:buClr>
                <a:schemeClr val="hlink"/>
              </a:buClr>
            </a:pPr>
            <a:r>
              <a:rPr lang="ru-RU" dirty="0">
                <a:latin typeface="Calibri" pitchFamily="34" charset="0"/>
              </a:rPr>
              <a:t>наб. р. </a:t>
            </a:r>
            <a:r>
              <a:rPr lang="ru-RU" dirty="0" err="1">
                <a:latin typeface="Calibri" pitchFamily="34" charset="0"/>
              </a:rPr>
              <a:t>Смоленки</a:t>
            </a:r>
            <a:r>
              <a:rPr lang="ru-RU" dirty="0">
                <a:latin typeface="Calibri" pitchFamily="34" charset="0"/>
              </a:rPr>
              <a:t>, д. 33 </a:t>
            </a:r>
            <a:r>
              <a:rPr lang="ru-RU" b="1" dirty="0">
                <a:latin typeface="Calibri" pitchFamily="34" charset="0"/>
              </a:rPr>
              <a:t>   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+7 (812) 335-35-15 </a:t>
            </a:r>
            <a:endParaRPr lang="en-US" dirty="0"/>
          </a:p>
          <a:p>
            <a:pPr>
              <a:defRPr/>
            </a:pPr>
            <a:r>
              <a:rPr lang="ru-RU" dirty="0"/>
              <a:t>+7 (812) 335-35-32</a:t>
            </a:r>
          </a:p>
          <a:p>
            <a:pPr eaLnBrk="1" hangingPunct="1">
              <a:spcBef>
                <a:spcPct val="0"/>
              </a:spcBef>
              <a:buClrTx/>
              <a:defRPr/>
            </a:pPr>
            <a:r>
              <a:rPr lang="ru-RU" b="1" u="sng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www.docsvision.com</a:t>
            </a:r>
            <a:endParaRPr lang="en-US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Государственный сектор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91912" y="1708352"/>
            <a:ext cx="8201539" cy="1254982"/>
          </a:xfrm>
        </p:spPr>
        <p:txBody>
          <a:bodyPr/>
          <a:lstStyle/>
          <a:p>
            <a:r>
              <a:rPr lang="ru-RU" dirty="0" smtClean="0"/>
              <a:t>Используют </a:t>
            </a:r>
            <a:r>
              <a:rPr lang="en-US" dirty="0" smtClean="0"/>
              <a:t>Docsvision</a:t>
            </a:r>
            <a:r>
              <a:rPr lang="ru-RU" dirty="0" smtClean="0"/>
              <a:t>:</a:t>
            </a:r>
          </a:p>
          <a:p>
            <a:pPr lvl="1"/>
            <a:r>
              <a:rPr lang="ru-RU" dirty="0" smtClean="0"/>
              <a:t>11 из 27 федеральных органов государственной власти</a:t>
            </a:r>
            <a:endParaRPr lang="en-US" dirty="0" smtClean="0"/>
          </a:p>
          <a:p>
            <a:pPr lvl="1"/>
            <a:r>
              <a:rPr lang="ru-RU" dirty="0" smtClean="0"/>
              <a:t>Более 50 региональных и муниципальных органов </a:t>
            </a:r>
            <a:endParaRPr lang="en-US" dirty="0"/>
          </a:p>
        </p:txBody>
      </p:sp>
      <p:grpSp>
        <p:nvGrpSpPr>
          <p:cNvPr id="4" name="Группа 22"/>
          <p:cNvGrpSpPr/>
          <p:nvPr/>
        </p:nvGrpSpPr>
        <p:grpSpPr>
          <a:xfrm>
            <a:off x="6355272" y="4417643"/>
            <a:ext cx="2372868" cy="987425"/>
            <a:chOff x="3173919" y="3179393"/>
            <a:chExt cx="2372868" cy="987425"/>
          </a:xfrm>
        </p:grpSpPr>
        <p:pic>
          <p:nvPicPr>
            <p:cNvPr id="5" name="Picture 4" descr="S:\Topics\КД\Design\!!!New_Structure\06_Logos\!!!Logos_InJob\PNG_Logo\Min_Rybolovstva.png"/>
            <p:cNvPicPr>
              <a:picLocks noChangeAspect="1" noChangeArrowheads="1"/>
            </p:cNvPicPr>
            <p:nvPr/>
          </p:nvPicPr>
          <p:blipFill>
            <a:blip r:embed="rId2" cstate="print">
              <a:extLst/>
            </a:blip>
            <a:srcRect/>
            <a:stretch>
              <a:fillRect/>
            </a:stretch>
          </p:blipFill>
          <p:spPr bwMode="auto">
            <a:xfrm>
              <a:off x="3173919" y="3179393"/>
              <a:ext cx="987425" cy="98742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</a:ln>
            <a:effectLst/>
            <a:extLst/>
          </p:spPr>
        </p:pic>
        <p:sp>
          <p:nvSpPr>
            <p:cNvPr id="6" name="TextBox 14"/>
            <p:cNvSpPr txBox="1">
              <a:spLocks noChangeArrowheads="1"/>
            </p:cNvSpPr>
            <p:nvPr/>
          </p:nvSpPr>
          <p:spPr bwMode="auto">
            <a:xfrm>
              <a:off x="4109345" y="3367162"/>
              <a:ext cx="1437442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400" dirty="0">
                  <a:latin typeface="+mn-lt"/>
                  <a:cs typeface="David" pitchFamily="34" charset="-79"/>
                </a:rPr>
                <a:t>Федеральное агентство </a:t>
              </a:r>
              <a:r>
                <a:rPr lang="en-US" sz="1400" dirty="0" smtClean="0">
                  <a:latin typeface="+mn-lt"/>
                  <a:cs typeface="David" pitchFamily="34" charset="-79"/>
                </a:rPr>
                <a:t/>
              </a:r>
              <a:br>
                <a:rPr lang="en-US" sz="1400" dirty="0" smtClean="0">
                  <a:latin typeface="+mn-lt"/>
                  <a:cs typeface="David" pitchFamily="34" charset="-79"/>
                </a:rPr>
              </a:br>
              <a:r>
                <a:rPr lang="ru-RU" sz="1400" dirty="0" smtClean="0">
                  <a:latin typeface="+mn-lt"/>
                  <a:cs typeface="David" pitchFamily="34" charset="-79"/>
                </a:rPr>
                <a:t>по </a:t>
              </a:r>
              <a:r>
                <a:rPr lang="ru-RU" sz="1400" dirty="0">
                  <a:latin typeface="+mn-lt"/>
                  <a:cs typeface="David" pitchFamily="34" charset="-79"/>
                </a:rPr>
                <a:t>рыболовству</a:t>
              </a:r>
              <a:endParaRPr lang="en-US" sz="1400" dirty="0">
                <a:latin typeface="+mn-lt"/>
                <a:cs typeface="David" pitchFamily="34" charset="-79"/>
              </a:endParaRPr>
            </a:p>
          </p:txBody>
        </p:sp>
      </p:grpSp>
      <p:grpSp>
        <p:nvGrpSpPr>
          <p:cNvPr id="7" name="Группа 27"/>
          <p:cNvGrpSpPr/>
          <p:nvPr/>
        </p:nvGrpSpPr>
        <p:grpSpPr>
          <a:xfrm>
            <a:off x="297944" y="3181460"/>
            <a:ext cx="2722441" cy="993775"/>
            <a:chOff x="221741" y="3181460"/>
            <a:chExt cx="2722441" cy="993775"/>
          </a:xfrm>
        </p:grpSpPr>
        <p:pic>
          <p:nvPicPr>
            <p:cNvPr id="8" name="Picture 2" descr="S:\Topics\КД\Design\!!!New_Structure\06_Logos\!!!Logos_InJob\PNG_Logo\Gerb_MurmanskObl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1741" y="3181460"/>
              <a:ext cx="812800" cy="993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15"/>
            <p:cNvSpPr txBox="1">
              <a:spLocks noChangeArrowheads="1"/>
            </p:cNvSpPr>
            <p:nvPr/>
          </p:nvSpPr>
          <p:spPr bwMode="auto">
            <a:xfrm>
              <a:off x="1036007" y="3302667"/>
              <a:ext cx="1908175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400" dirty="0">
                  <a:latin typeface="+mn-lt"/>
                  <a:cs typeface="David" pitchFamily="34" charset="-79"/>
                </a:rPr>
                <a:t>Аппарат Правительства Мурманской области</a:t>
              </a:r>
              <a:endParaRPr lang="en-US" sz="1400" dirty="0">
                <a:latin typeface="+mn-lt"/>
                <a:cs typeface="David" pitchFamily="34" charset="-79"/>
              </a:endParaRPr>
            </a:p>
          </p:txBody>
        </p:sp>
      </p:grpSp>
      <p:grpSp>
        <p:nvGrpSpPr>
          <p:cNvPr id="10" name="Группа 24"/>
          <p:cNvGrpSpPr/>
          <p:nvPr/>
        </p:nvGrpSpPr>
        <p:grpSpPr>
          <a:xfrm>
            <a:off x="258601" y="4439196"/>
            <a:ext cx="2770868" cy="914400"/>
            <a:chOff x="182398" y="4439196"/>
            <a:chExt cx="2770868" cy="914400"/>
          </a:xfrm>
        </p:grpSpPr>
        <p:pic>
          <p:nvPicPr>
            <p:cNvPr id="11" name="Picture 84" descr="http://www.rossport.ru/images/icongos1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398" y="4439196"/>
              <a:ext cx="80010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4"/>
            <p:cNvSpPr txBox="1">
              <a:spLocks noChangeArrowheads="1"/>
            </p:cNvSpPr>
            <p:nvPr/>
          </p:nvSpPr>
          <p:spPr bwMode="auto">
            <a:xfrm>
              <a:off x="951470" y="4560631"/>
              <a:ext cx="2001796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400" dirty="0" smtClean="0">
                  <a:latin typeface="+mn-lt"/>
                  <a:cs typeface="David" pitchFamily="34" charset="-79"/>
                </a:rPr>
                <a:t>Федеральное агентство </a:t>
              </a:r>
              <a:r>
                <a:rPr lang="en-US" sz="1400" dirty="0" smtClean="0">
                  <a:latin typeface="+mn-lt"/>
                  <a:cs typeface="David" pitchFamily="34" charset="-79"/>
                </a:rPr>
                <a:t/>
              </a:r>
              <a:br>
                <a:rPr lang="en-US" sz="1400" dirty="0" smtClean="0">
                  <a:latin typeface="+mn-lt"/>
                  <a:cs typeface="David" pitchFamily="34" charset="-79"/>
                </a:rPr>
              </a:br>
              <a:r>
                <a:rPr lang="ru-RU" sz="1400" dirty="0" smtClean="0">
                  <a:latin typeface="+mn-lt"/>
                  <a:cs typeface="David" pitchFamily="34" charset="-79"/>
                </a:rPr>
                <a:t>по физической культуре</a:t>
              </a:r>
              <a:r>
                <a:rPr lang="en-US" sz="1400" dirty="0" smtClean="0">
                  <a:latin typeface="+mn-lt"/>
                  <a:cs typeface="David" pitchFamily="34" charset="-79"/>
                </a:rPr>
                <a:t> </a:t>
              </a:r>
              <a:r>
                <a:rPr lang="ru-RU" sz="1400" dirty="0" smtClean="0">
                  <a:latin typeface="+mn-lt"/>
                  <a:cs typeface="David" pitchFamily="34" charset="-79"/>
                </a:rPr>
                <a:t>и спорту</a:t>
              </a:r>
              <a:endParaRPr lang="en-US" sz="1400" dirty="0">
                <a:latin typeface="+mn-lt"/>
                <a:cs typeface="David" pitchFamily="34" charset="-79"/>
              </a:endParaRPr>
            </a:p>
          </p:txBody>
        </p:sp>
      </p:grpSp>
      <p:grpSp>
        <p:nvGrpSpPr>
          <p:cNvPr id="13" name="Группа 26"/>
          <p:cNvGrpSpPr/>
          <p:nvPr/>
        </p:nvGrpSpPr>
        <p:grpSpPr>
          <a:xfrm>
            <a:off x="6289383" y="3197972"/>
            <a:ext cx="2691921" cy="969135"/>
            <a:chOff x="6213180" y="3293222"/>
            <a:chExt cx="2691921" cy="969135"/>
          </a:xfrm>
        </p:grpSpPr>
        <p:pic>
          <p:nvPicPr>
            <p:cNvPr id="14" name="Picture 251" descr="omsk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213180" y="3293222"/>
              <a:ext cx="854369" cy="969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/>
            <p:cNvSpPr txBox="1">
              <a:spLocks noChangeArrowheads="1"/>
            </p:cNvSpPr>
            <p:nvPr/>
          </p:nvSpPr>
          <p:spPr bwMode="auto">
            <a:xfrm>
              <a:off x="7015976" y="3326791"/>
              <a:ext cx="1889125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400" dirty="0" smtClean="0">
                  <a:latin typeface="+mn-lt"/>
                  <a:cs typeface="David" pitchFamily="34" charset="-79"/>
                </a:rPr>
                <a:t>Управление делами Администрации </a:t>
              </a:r>
              <a:r>
                <a:rPr lang="en-US" sz="1400" dirty="0" smtClean="0">
                  <a:latin typeface="+mn-lt"/>
                  <a:cs typeface="David" pitchFamily="34" charset="-79"/>
                </a:rPr>
                <a:t/>
              </a:r>
              <a:br>
                <a:rPr lang="en-US" sz="1400" dirty="0" smtClean="0">
                  <a:latin typeface="+mn-lt"/>
                  <a:cs typeface="David" pitchFamily="34" charset="-79"/>
                </a:rPr>
              </a:br>
              <a:r>
                <a:rPr lang="ru-RU" sz="1400" dirty="0" smtClean="0">
                  <a:latin typeface="+mn-lt"/>
                  <a:cs typeface="David" pitchFamily="34" charset="-79"/>
                </a:rPr>
                <a:t>города Омска</a:t>
              </a:r>
              <a:endParaRPr lang="en-US" sz="1400" dirty="0">
                <a:latin typeface="+mn-lt"/>
                <a:cs typeface="David" pitchFamily="34" charset="-79"/>
              </a:endParaRPr>
            </a:p>
          </p:txBody>
        </p:sp>
      </p:grpSp>
      <p:grpSp>
        <p:nvGrpSpPr>
          <p:cNvPr id="16" name="Группа 25"/>
          <p:cNvGrpSpPr/>
          <p:nvPr/>
        </p:nvGrpSpPr>
        <p:grpSpPr>
          <a:xfrm>
            <a:off x="3041161" y="3158236"/>
            <a:ext cx="2906756" cy="954107"/>
            <a:chOff x="6012958" y="4680178"/>
            <a:chExt cx="2906756" cy="954107"/>
          </a:xfrm>
        </p:grpSpPr>
        <p:pic>
          <p:nvPicPr>
            <p:cNvPr id="17" name="Picture 34" descr="gerb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012958" y="4713449"/>
              <a:ext cx="819150" cy="866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4"/>
            <p:cNvSpPr txBox="1">
              <a:spLocks noChangeArrowheads="1"/>
            </p:cNvSpPr>
            <p:nvPr/>
          </p:nvSpPr>
          <p:spPr bwMode="auto">
            <a:xfrm>
              <a:off x="6808573" y="4680178"/>
              <a:ext cx="2111141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400" dirty="0" smtClean="0">
                  <a:latin typeface="+mn-lt"/>
                  <a:cs typeface="David" pitchFamily="34" charset="-79"/>
                </a:rPr>
                <a:t>Администрация Петропавловска-Камчатского городского образования</a:t>
              </a:r>
              <a:endParaRPr lang="en-US" sz="1400" dirty="0">
                <a:latin typeface="+mn-lt"/>
                <a:cs typeface="David" pitchFamily="34" charset="-79"/>
              </a:endParaRPr>
            </a:p>
          </p:txBody>
        </p:sp>
      </p:grpSp>
      <p:pic>
        <p:nvPicPr>
          <p:cNvPr id="19" name="Picture 7" descr="S:\Topics\КД\Design\!!!New_Structure\06_Logos\!!!Logos_InJob\logos\minregion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51914" y="4570178"/>
            <a:ext cx="3202710" cy="778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902954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Сектор «Финансы, банки, страхование»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91912" y="1708352"/>
            <a:ext cx="8201539" cy="1373516"/>
          </a:xfrm>
        </p:spPr>
        <p:txBody>
          <a:bodyPr/>
          <a:lstStyle/>
          <a:p>
            <a:r>
              <a:rPr lang="ru-RU" dirty="0" smtClean="0"/>
              <a:t>Лидер российского рынка СЭД/</a:t>
            </a:r>
            <a:r>
              <a:rPr lang="en-US" dirty="0" smtClean="0"/>
              <a:t>ECM-</a:t>
            </a:r>
            <a:r>
              <a:rPr lang="ru-RU" dirty="0" smtClean="0"/>
              <a:t>продуктов в секторе «Финансы, банки, страхование»</a:t>
            </a:r>
          </a:p>
          <a:p>
            <a:r>
              <a:rPr lang="ru-RU" dirty="0" smtClean="0"/>
              <a:t>Более 80 внедрений в секторе</a:t>
            </a:r>
            <a:endParaRPr lang="en-US" dirty="0"/>
          </a:p>
        </p:txBody>
      </p:sp>
      <p:pic>
        <p:nvPicPr>
          <p:cNvPr id="4" name="Picture 101" descr="logok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258" y="4177596"/>
            <a:ext cx="1431108" cy="933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434" descr="HomeCredi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1685" y="4147607"/>
            <a:ext cx="1649606" cy="987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443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2573" y="5481619"/>
            <a:ext cx="2172805" cy="85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85058" y="4177928"/>
            <a:ext cx="1387290" cy="924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8" descr="http://upload.wikimedia.org/wikipedia/ru/b/b9/Sbrf_log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5430" y="3288371"/>
            <a:ext cx="3082457" cy="59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 descr="D:\Work\2010_10_08-pres\logos\rostra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0692" y="5585134"/>
            <a:ext cx="2819989" cy="595221"/>
          </a:xfrm>
          <a:prstGeom prst="rect">
            <a:avLst/>
          </a:prstGeom>
          <a:noFill/>
        </p:spPr>
      </p:pic>
      <p:pic>
        <p:nvPicPr>
          <p:cNvPr id="10" name="Picture 3" descr="D:\Work\2010_10_08-pres\logos\logo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7375" y="4255233"/>
            <a:ext cx="2173781" cy="703890"/>
          </a:xfrm>
          <a:prstGeom prst="rect">
            <a:avLst/>
          </a:prstGeom>
          <a:noFill/>
        </p:spPr>
      </p:pic>
      <p:pic>
        <p:nvPicPr>
          <p:cNvPr id="11" name="Рисунок 8" descr="npf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70187" y="5376534"/>
            <a:ext cx="698379" cy="958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9" descr="http://www.softbroker.ru/netcat_files/Image/vtb24_logo.jpg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3997786" y="3213080"/>
            <a:ext cx="1880445" cy="512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39" descr="S:\Topics\КД\Design\!!!New_Structure\06_Logos\!!!Logos_InJob\PNG_Logo\RaiffeisenBank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50316" y="3201156"/>
            <a:ext cx="2007219" cy="607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1587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Нефтегазовый сектор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91912" y="1708352"/>
            <a:ext cx="8201539" cy="1348116"/>
          </a:xfrm>
        </p:spPr>
        <p:txBody>
          <a:bodyPr/>
          <a:lstStyle/>
          <a:p>
            <a:r>
              <a:rPr lang="ru-RU" dirty="0" smtClean="0"/>
              <a:t>Один из лидеров российского </a:t>
            </a:r>
            <a:r>
              <a:rPr lang="ru-RU" dirty="0"/>
              <a:t>рынка СЭД/</a:t>
            </a:r>
            <a:r>
              <a:rPr lang="en-US" dirty="0"/>
              <a:t>ECM-</a:t>
            </a:r>
            <a:r>
              <a:rPr lang="ru-RU" dirty="0"/>
              <a:t>продуктов в </a:t>
            </a:r>
            <a:r>
              <a:rPr lang="ru-RU" dirty="0" smtClean="0"/>
              <a:t>нефтегазовом секторе</a:t>
            </a:r>
            <a:endParaRPr lang="ru-RU" dirty="0"/>
          </a:p>
          <a:p>
            <a:r>
              <a:rPr lang="ru-RU" dirty="0" smtClean="0"/>
              <a:t>Более 60 внедрений в секторе</a:t>
            </a:r>
            <a:endParaRPr lang="en-US" dirty="0"/>
          </a:p>
        </p:txBody>
      </p:sp>
      <p:pic>
        <p:nvPicPr>
          <p:cNvPr id="4" name="Picture 57" descr="VSG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2160" y="4406922"/>
            <a:ext cx="2520280" cy="1059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8" descr="cid:image001.gif@01C684E0.8E2CF6D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17839" y="3242536"/>
            <a:ext cx="1979191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68" descr="l_108063126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4495" y="5664715"/>
            <a:ext cx="3845143" cy="731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44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2004" y="3327917"/>
            <a:ext cx="1109310" cy="1081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384" descr="image00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70810" y="4327933"/>
            <a:ext cx="1763683" cy="110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8870" y="2912652"/>
            <a:ext cx="2351509" cy="1336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Work\2010_10_08-pres\logos\transoil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97780" y="5702703"/>
            <a:ext cx="2405871" cy="5763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95793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Экосистема </a:t>
            </a:r>
            <a:r>
              <a:rPr lang="en-US" dirty="0" smtClean="0"/>
              <a:t>Docsvision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67945"/>
            <a:ext cx="8534400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22935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v_pres2012_template">
  <a:themeElements>
    <a:clrScheme name="Dv5">
      <a:dk1>
        <a:srgbClr val="262626"/>
      </a:dk1>
      <a:lt1>
        <a:srgbClr val="FFFFFF"/>
      </a:lt1>
      <a:dk2>
        <a:srgbClr val="00464C"/>
      </a:dk2>
      <a:lt2>
        <a:srgbClr val="00B26B"/>
      </a:lt2>
      <a:accent1>
        <a:srgbClr val="A6CE39"/>
      </a:accent1>
      <a:accent2>
        <a:srgbClr val="F05364"/>
      </a:accent2>
      <a:accent3>
        <a:srgbClr val="FEC020"/>
      </a:accent3>
      <a:accent4>
        <a:srgbClr val="FFF57C"/>
      </a:accent4>
      <a:accent5>
        <a:srgbClr val="DAEDEF"/>
      </a:accent5>
      <a:accent6>
        <a:srgbClr val="E37500"/>
      </a:accent6>
      <a:hlink>
        <a:srgbClr val="00645A"/>
      </a:hlink>
      <a:folHlink>
        <a:srgbClr val="00AC9C"/>
      </a:folHlink>
    </a:clrScheme>
    <a:fontScheme name="DV new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ocsVis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13">
        <a:dk1>
          <a:srgbClr val="000000"/>
        </a:dk1>
        <a:lt1>
          <a:srgbClr val="FFFFFF"/>
        </a:lt1>
        <a:dk2>
          <a:srgbClr val="00645A"/>
        </a:dk2>
        <a:lt2>
          <a:srgbClr val="808080"/>
        </a:lt2>
        <a:accent1>
          <a:srgbClr val="BBE0E3"/>
        </a:accent1>
        <a:accent2>
          <a:srgbClr val="FA820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E37500"/>
        </a:accent6>
        <a:hlink>
          <a:srgbClr val="00645A"/>
        </a:hlink>
        <a:folHlink>
          <a:srgbClr val="00AC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14">
        <a:dk1>
          <a:srgbClr val="000000"/>
        </a:dk1>
        <a:lt1>
          <a:srgbClr val="FFFFFF"/>
        </a:lt1>
        <a:dk2>
          <a:srgbClr val="00645A"/>
        </a:dk2>
        <a:lt2>
          <a:srgbClr val="000000"/>
        </a:lt2>
        <a:accent1>
          <a:srgbClr val="BBE0E3"/>
        </a:accent1>
        <a:accent2>
          <a:srgbClr val="FA820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E37500"/>
        </a:accent6>
        <a:hlink>
          <a:srgbClr val="00645A"/>
        </a:hlink>
        <a:folHlink>
          <a:srgbClr val="00AC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Dv_pres2012_template</Template>
  <TotalTime>1900</TotalTime>
  <Words>1339</Words>
  <Application>Microsoft Office PowerPoint</Application>
  <PresentationFormat>Экран (4:3)</PresentationFormat>
  <Paragraphs>308</Paragraphs>
  <Slides>50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Dv_pres2012_template</vt:lpstr>
      <vt:lpstr>Docsvision 5 Система управления документами и бизнес-процессами </vt:lpstr>
      <vt:lpstr>О компании «ДоксВижн»</vt:lpstr>
      <vt:lpstr>О компании «ДоксВижн»</vt:lpstr>
      <vt:lpstr>«ДоксВижн» работает только через партнерскую сеть</vt:lpstr>
      <vt:lpstr>Среди наших заказчиков</vt:lpstr>
      <vt:lpstr>Государственный сектор</vt:lpstr>
      <vt:lpstr>Сектор «Финансы, банки, страхование»</vt:lpstr>
      <vt:lpstr>Нефтегазовый сектор</vt:lpstr>
      <vt:lpstr>Экосистема Docsvision</vt:lpstr>
      <vt:lpstr>Новые клиенты становятся постоянными</vt:lpstr>
      <vt:lpstr>Почему Docsvision?</vt:lpstr>
      <vt:lpstr>Почему Docsvision?</vt:lpstr>
      <vt:lpstr>Эффект от внедрения системы</vt:lpstr>
      <vt:lpstr>О системе  Docsvision 5</vt:lpstr>
      <vt:lpstr>Назначение</vt:lpstr>
      <vt:lpstr>Структура</vt:lpstr>
      <vt:lpstr>Встроенное приложение  «Управление документами»</vt:lpstr>
      <vt:lpstr>Основные элементы приложения «Управление документами»</vt:lpstr>
      <vt:lpstr>Интерфейс приложения</vt:lpstr>
      <vt:lpstr>Основное окно: Docsvision Навигатор</vt:lpstr>
      <vt:lpstr>Разнообразные возможности поиска</vt:lpstr>
      <vt:lpstr>Карточка документа</vt:lpstr>
      <vt:lpstr>Виды документов</vt:lpstr>
      <vt:lpstr>Адаптивный интерфейс</vt:lpstr>
      <vt:lpstr>Основные действия с документами</vt:lpstr>
      <vt:lpstr>Работа с заданиями</vt:lpstr>
      <vt:lpstr>Мои Задания и Документы</vt:lpstr>
      <vt:lpstr>Отчеты по выполнению заданий</vt:lpstr>
      <vt:lpstr>Конструкторы</vt:lpstr>
      <vt:lpstr>Список конструкторов</vt:lpstr>
      <vt:lpstr>Конструктор разметок</vt:lpstr>
      <vt:lpstr>Конструктор состояний</vt:lpstr>
      <vt:lpstr>Конструктор ролевой модели</vt:lpstr>
      <vt:lpstr>Конструктор скриптов</vt:lpstr>
      <vt:lpstr>Конструктор правил нумерации </vt:lpstr>
      <vt:lpstr>Конструктор справочников </vt:lpstr>
      <vt:lpstr>Конструктор бизнес-процессов</vt:lpstr>
      <vt:lpstr>Альтернативные и дополнительные клиенты</vt:lpstr>
      <vt:lpstr>Клиент для SharePoint</vt:lpstr>
      <vt:lpstr>Клиент для Outlook</vt:lpstr>
      <vt:lpstr>Встраивание папок Docsvision  в окно просмотра папок Outlook</vt:lpstr>
      <vt:lpstr>Клиент для Windows 8</vt:lpstr>
      <vt:lpstr>Клиент для планшета</vt:lpstr>
      <vt:lpstr>Клиент для смартфона (Informer)</vt:lpstr>
      <vt:lpstr>Технологичность Масштабируемость Безопасноть</vt:lpstr>
      <vt:lpstr>Технологии</vt:lpstr>
      <vt:lpstr>Технологии (продолжение)</vt:lpstr>
      <vt:lpstr>Масштабирование</vt:lpstr>
      <vt:lpstr>Безопасность</vt:lpstr>
      <vt:lpstr>Спасибо за внимание!</vt:lpstr>
    </vt:vector>
  </TitlesOfParts>
  <Company>Digital Design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VictorS</dc:creator>
  <cp:lastModifiedBy>Butaeva.I</cp:lastModifiedBy>
  <cp:revision>54</cp:revision>
  <dcterms:created xsi:type="dcterms:W3CDTF">2012-11-21T15:31:45Z</dcterms:created>
  <dcterms:modified xsi:type="dcterms:W3CDTF">2012-12-03T12:47:14Z</dcterms:modified>
</cp:coreProperties>
</file>