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9" r:id="rId2"/>
    <p:sldId id="270" r:id="rId3"/>
    <p:sldId id="272" r:id="rId4"/>
    <p:sldId id="311" r:id="rId5"/>
    <p:sldId id="271" r:id="rId6"/>
    <p:sldId id="312" r:id="rId7"/>
    <p:sldId id="273" r:id="rId8"/>
    <p:sldId id="274" r:id="rId9"/>
    <p:sldId id="283" r:id="rId10"/>
    <p:sldId id="275" r:id="rId11"/>
    <p:sldId id="276" r:id="rId12"/>
    <p:sldId id="284" r:id="rId13"/>
    <p:sldId id="313" r:id="rId14"/>
    <p:sldId id="277" r:id="rId15"/>
    <p:sldId id="279" r:id="rId16"/>
    <p:sldId id="280" r:id="rId17"/>
    <p:sldId id="309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321" userDrawn="1">
          <p15:clr>
            <a:srgbClr val="A4A3A4"/>
          </p15:clr>
        </p15:guide>
        <p15:guide id="2" pos="2245" userDrawn="1">
          <p15:clr>
            <a:srgbClr val="A4A3A4"/>
          </p15:clr>
        </p15:guide>
        <p15:guide id="3" pos="24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C020"/>
    <a:srgbClr val="0F4A21"/>
    <a:srgbClr val="FFFFFF"/>
    <a:srgbClr val="FFF57C"/>
    <a:srgbClr val="F05364"/>
    <a:srgbClr val="55467A"/>
    <a:srgbClr val="6F4E72"/>
    <a:srgbClr val="B61AA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188" autoAdjust="0"/>
  </p:normalViewPr>
  <p:slideViewPr>
    <p:cSldViewPr snapToGrid="0">
      <p:cViewPr varScale="1">
        <p:scale>
          <a:sx n="68" d="100"/>
          <a:sy n="68" d="100"/>
        </p:scale>
        <p:origin x="-1446" y="-90"/>
      </p:cViewPr>
      <p:guideLst>
        <p:guide orient="horz" pos="1321"/>
        <p:guide pos="2245"/>
        <p:guide pos="244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9" d="100"/>
          <a:sy n="99" d="100"/>
        </p:scale>
        <p:origin x="-2532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EAEEFC89-969B-4140-8F91-3DAA67DE0C53}" type="datetime1">
              <a:rPr lang="ru-RU"/>
              <a:pPr>
                <a:defRPr/>
              </a:pPr>
              <a:t>26.03.2013</a:t>
            </a:fld>
            <a:endParaRPr lang="ru-RU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55B49E7-2484-403C-91BD-E9BDE11322B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590806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46E3A0F8-FF3A-4B41-BD15-5DD001DD00DE}" type="datetime1">
              <a:rPr lang="ru-RU"/>
              <a:pPr>
                <a:defRPr/>
              </a:pPr>
              <a:t>26.03.2013</a:t>
            </a:fld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02D2A10-CDE3-40D8-AE76-940D71CF203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49018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ru-RU" sz="1200" dirty="0" smtClean="0"/>
              <a:t>Удобный интерфейс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ru-RU" sz="1200" dirty="0" smtClean="0"/>
              <a:t>Технология HTML 5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ru-RU" sz="1200" dirty="0" smtClean="0"/>
              <a:t>Настройка сценариев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ru-RU" sz="1200" dirty="0" smtClean="0"/>
              <a:t>Дайджест</a:t>
            </a:r>
          </a:p>
          <a:p>
            <a:pPr>
              <a:spcBef>
                <a:spcPts val="600"/>
              </a:spcBef>
              <a:spcAft>
                <a:spcPts val="1200"/>
              </a:spcAft>
              <a:buFont typeface="Wingdings" pitchFamily="2" charset="2"/>
              <a:buChar char="§"/>
            </a:pPr>
            <a:r>
              <a:rPr lang="ru-RU" sz="1200" dirty="0" smtClean="0"/>
              <a:t>Оповещения о событиях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>
              <a:defRPr/>
            </a:pPr>
            <a:fld id="{46E3A0F8-FF3A-4B41-BD15-5DD001DD00DE}" type="datetime1">
              <a:rPr lang="ru-RU" smtClean="0"/>
              <a:pPr>
                <a:defRPr/>
              </a:pPr>
              <a:t>26.03.2013</a:t>
            </a:fld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02D2A10-CDE3-40D8-AE76-940D71CF2036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9871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">
    <p:bg>
      <p:bgPr>
        <a:gradFill flip="none" rotWithShape="1">
          <a:gsLst>
            <a:gs pos="28000">
              <a:schemeClr val="tx2"/>
            </a:gs>
            <a:gs pos="100000">
              <a:schemeClr val="accent1"/>
            </a:gs>
            <a:gs pos="80000">
              <a:schemeClr val="bg2"/>
            </a:gs>
          </a:gsLst>
          <a:lin ang="191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5576888"/>
            <a:ext cx="2730500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655" y="969171"/>
            <a:ext cx="7237948" cy="4215576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noFill/>
          <a:ln w="38100" cap="flat" cmpd="sng">
            <a:solidFill>
              <a:schemeClr val="bg1"/>
            </a:solidFill>
            <a:miter lim="800000"/>
          </a:ln>
          <a:effectLst/>
        </p:spPr>
        <p:txBody>
          <a:bodyPr/>
          <a:lstStyle>
            <a:lvl1pPr marL="0" indent="0" algn="l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809858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1"/>
          <p:cNvSpPr>
            <a:spLocks noChangeArrowheads="1"/>
          </p:cNvSpPr>
          <p:nvPr userDrawn="1"/>
        </p:nvSpPr>
        <p:spPr bwMode="auto">
          <a:xfrm>
            <a:off x="995363" y="6265863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sz="1600" b="1" baseline="-25000">
                <a:solidFill>
                  <a:srgbClr val="3C3C3C"/>
                </a:solidFill>
                <a:latin typeface="Calibri" panose="020F0502020204030204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12"/>
          <p:cNvSpPr>
            <a:spLocks noChangeArrowheads="1"/>
          </p:cNvSpPr>
          <p:nvPr userDrawn="1"/>
        </p:nvSpPr>
        <p:spPr bwMode="auto">
          <a:xfrm>
            <a:off x="7088188" y="6291263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ru-RU" sz="1000" b="1">
                <a:solidFill>
                  <a:srgbClr val="3C3C3C"/>
                </a:solidFill>
                <a:latin typeface="Calibri" panose="020F0502020204030204" pitchFamily="34" charset="0"/>
              </a:rPr>
              <a:t>Слайд: </a:t>
            </a:r>
            <a:fld id="{19471E72-3D37-4A4C-8995-AD2ADB70FBA8}" type="slidenum">
              <a:rPr lang="en-US" sz="1000" b="1">
                <a:solidFill>
                  <a:srgbClr val="3C3C3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ru-RU" sz="1000" b="1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5368925"/>
            <a:ext cx="2995613" cy="814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3958" y="1051035"/>
            <a:ext cx="7033342" cy="4096408"/>
          </a:xfrm>
          <a:custGeom>
            <a:avLst/>
            <a:gdLst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0 w 7032500"/>
              <a:gd name="connsiteY3" fmla="*/ 3614682 h 3614682"/>
              <a:gd name="connsiteX4" fmla="*/ 0 w 7032500"/>
              <a:gd name="connsiteY4" fmla="*/ 0 h 3614682"/>
              <a:gd name="connsiteX0" fmla="*/ 0 w 7032500"/>
              <a:gd name="connsiteY0" fmla="*/ 0 h 3614682"/>
              <a:gd name="connsiteX1" fmla="*/ 7032500 w 7032500"/>
              <a:gd name="connsiteY1" fmla="*/ 0 h 3614682"/>
              <a:gd name="connsiteX2" fmla="*/ 7032500 w 7032500"/>
              <a:gd name="connsiteY2" fmla="*/ 3614682 h 3614682"/>
              <a:gd name="connsiteX3" fmla="*/ 948441 w 7032500"/>
              <a:gd name="connsiteY3" fmla="*/ 3459656 h 3614682"/>
              <a:gd name="connsiteX4" fmla="*/ 0 w 7032500"/>
              <a:gd name="connsiteY4" fmla="*/ 3614682 h 3614682"/>
              <a:gd name="connsiteX5" fmla="*/ 0 w 7032500"/>
              <a:gd name="connsiteY5" fmla="*/ 0 h 3614682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948441 w 7032500"/>
              <a:gd name="connsiteY3" fmla="*/ 3459656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95890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878373 w 7032500"/>
              <a:gd name="connsiteY3" fmla="*/ 360855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06855 w 7032500"/>
              <a:gd name="connsiteY3" fmla="*/ 3634828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659407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03200 w 7032500"/>
              <a:gd name="connsiteY3" fmla="*/ 3608553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711959 w 7032500"/>
              <a:gd name="connsiteY3" fmla="*/ 3626070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0 w 7032500"/>
              <a:gd name="connsiteY0" fmla="*/ 0 h 4280337"/>
              <a:gd name="connsiteX1" fmla="*/ 7032500 w 7032500"/>
              <a:gd name="connsiteY1" fmla="*/ 0 h 4280337"/>
              <a:gd name="connsiteX2" fmla="*/ 7032500 w 7032500"/>
              <a:gd name="connsiteY2" fmla="*/ 3614682 h 4280337"/>
              <a:gd name="connsiteX3" fmla="*/ 484234 w 7032500"/>
              <a:gd name="connsiteY3" fmla="*/ 3617312 h 4280337"/>
              <a:gd name="connsiteX4" fmla="*/ 8759 w 7032500"/>
              <a:gd name="connsiteY4" fmla="*/ 4280337 h 4280337"/>
              <a:gd name="connsiteX5" fmla="*/ 0 w 7032500"/>
              <a:gd name="connsiteY5" fmla="*/ 0 h 4280337"/>
              <a:gd name="connsiteX0" fmla="*/ 26462 w 7058962"/>
              <a:gd name="connsiteY0" fmla="*/ 0 h 4043855"/>
              <a:gd name="connsiteX1" fmla="*/ 7058962 w 7058962"/>
              <a:gd name="connsiteY1" fmla="*/ 0 h 4043855"/>
              <a:gd name="connsiteX2" fmla="*/ 7058962 w 7058962"/>
              <a:gd name="connsiteY2" fmla="*/ 3614682 h 4043855"/>
              <a:gd name="connsiteX3" fmla="*/ 510696 w 7058962"/>
              <a:gd name="connsiteY3" fmla="*/ 3617312 h 4043855"/>
              <a:gd name="connsiteX4" fmla="*/ 187 w 7058962"/>
              <a:gd name="connsiteY4" fmla="*/ 4043855 h 4043855"/>
              <a:gd name="connsiteX5" fmla="*/ 26462 w 7058962"/>
              <a:gd name="connsiteY5" fmla="*/ 0 h 4043855"/>
              <a:gd name="connsiteX0" fmla="*/ 0 w 7032500"/>
              <a:gd name="connsiteY0" fmla="*/ 0 h 4035097"/>
              <a:gd name="connsiteX1" fmla="*/ 7032500 w 7032500"/>
              <a:gd name="connsiteY1" fmla="*/ 0 h 4035097"/>
              <a:gd name="connsiteX2" fmla="*/ 7032500 w 7032500"/>
              <a:gd name="connsiteY2" fmla="*/ 3614682 h 4035097"/>
              <a:gd name="connsiteX3" fmla="*/ 484234 w 7032500"/>
              <a:gd name="connsiteY3" fmla="*/ 3617312 h 4035097"/>
              <a:gd name="connsiteX4" fmla="*/ 17518 w 7032500"/>
              <a:gd name="connsiteY4" fmla="*/ 4035097 h 4035097"/>
              <a:gd name="connsiteX5" fmla="*/ 0 w 7032500"/>
              <a:gd name="connsiteY5" fmla="*/ 0 h 4035097"/>
              <a:gd name="connsiteX0" fmla="*/ 842 w 7033342"/>
              <a:gd name="connsiteY0" fmla="*/ 0 h 4026339"/>
              <a:gd name="connsiteX1" fmla="*/ 7033342 w 7033342"/>
              <a:gd name="connsiteY1" fmla="*/ 0 h 4026339"/>
              <a:gd name="connsiteX2" fmla="*/ 7033342 w 7033342"/>
              <a:gd name="connsiteY2" fmla="*/ 3614682 h 4026339"/>
              <a:gd name="connsiteX3" fmla="*/ 485076 w 7033342"/>
              <a:gd name="connsiteY3" fmla="*/ 3617312 h 4026339"/>
              <a:gd name="connsiteX4" fmla="*/ 842 w 7033342"/>
              <a:gd name="connsiteY4" fmla="*/ 4026339 h 4026339"/>
              <a:gd name="connsiteX5" fmla="*/ 842 w 7033342"/>
              <a:gd name="connsiteY5" fmla="*/ 0 h 4026339"/>
              <a:gd name="connsiteX0" fmla="*/ 842 w 7033342"/>
              <a:gd name="connsiteY0" fmla="*/ 0 h 4061374"/>
              <a:gd name="connsiteX1" fmla="*/ 7033342 w 7033342"/>
              <a:gd name="connsiteY1" fmla="*/ 0 h 4061374"/>
              <a:gd name="connsiteX2" fmla="*/ 7033342 w 7033342"/>
              <a:gd name="connsiteY2" fmla="*/ 3614682 h 4061374"/>
              <a:gd name="connsiteX3" fmla="*/ 485076 w 7033342"/>
              <a:gd name="connsiteY3" fmla="*/ 3617312 h 4061374"/>
              <a:gd name="connsiteX4" fmla="*/ 842 w 7033342"/>
              <a:gd name="connsiteY4" fmla="*/ 4061374 h 4061374"/>
              <a:gd name="connsiteX5" fmla="*/ 842 w 7033342"/>
              <a:gd name="connsiteY5" fmla="*/ 0 h 4061374"/>
              <a:gd name="connsiteX0" fmla="*/ 842 w 7033342"/>
              <a:gd name="connsiteY0" fmla="*/ 0 h 4096408"/>
              <a:gd name="connsiteX1" fmla="*/ 7033342 w 7033342"/>
              <a:gd name="connsiteY1" fmla="*/ 0 h 4096408"/>
              <a:gd name="connsiteX2" fmla="*/ 7033342 w 7033342"/>
              <a:gd name="connsiteY2" fmla="*/ 3614682 h 4096408"/>
              <a:gd name="connsiteX3" fmla="*/ 485076 w 7033342"/>
              <a:gd name="connsiteY3" fmla="*/ 3617312 h 4096408"/>
              <a:gd name="connsiteX4" fmla="*/ 842 w 7033342"/>
              <a:gd name="connsiteY4" fmla="*/ 4096408 h 4096408"/>
              <a:gd name="connsiteX5" fmla="*/ 842 w 7033342"/>
              <a:gd name="connsiteY5" fmla="*/ 0 h 4096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33342" h="4096408">
                <a:moveTo>
                  <a:pt x="842" y="0"/>
                </a:moveTo>
                <a:lnTo>
                  <a:pt x="7033342" y="0"/>
                </a:lnTo>
                <a:lnTo>
                  <a:pt x="7033342" y="3614682"/>
                </a:lnTo>
                <a:lnTo>
                  <a:pt x="485076" y="3617312"/>
                </a:lnTo>
                <a:lnTo>
                  <a:pt x="842" y="4096408"/>
                </a:lnTo>
                <a:cubicBezTo>
                  <a:pt x="-2078" y="2669629"/>
                  <a:pt x="3762" y="1426779"/>
                  <a:pt x="842" y="0"/>
                </a:cubicBezTo>
                <a:close/>
              </a:path>
            </a:pathLst>
          </a:custGeom>
          <a:gradFill>
            <a:gsLst>
              <a:gs pos="0">
                <a:schemeClr val="tx2"/>
              </a:gs>
              <a:gs pos="100000">
                <a:schemeClr val="accent1"/>
              </a:gs>
              <a:gs pos="31000">
                <a:schemeClr val="bg2"/>
              </a:gs>
            </a:gsLst>
            <a:lin ang="20040000" scaled="0"/>
          </a:gradFill>
          <a:effectLst/>
        </p:spPr>
        <p:txBody>
          <a:bodyPr/>
          <a:lstStyle>
            <a:lvl1pPr marL="365760" indent="0" algn="l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+mj-lt"/>
              <a:buNone/>
              <a:defRPr sz="5400" b="0" i="0" spc="10" baseline="0">
                <a:solidFill>
                  <a:schemeClr val="bg1"/>
                </a:solidFill>
                <a:latin typeface="+mn-lt"/>
              </a:defRPr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650321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sz="1600" b="1" baseline="-25000">
                <a:solidFill>
                  <a:srgbClr val="3C3C3C"/>
                </a:solidFill>
                <a:latin typeface="Calibri" panose="020F0502020204030204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ru-RU" sz="1000" b="1">
                <a:solidFill>
                  <a:srgbClr val="3C3C3C"/>
                </a:solidFill>
                <a:latin typeface="Calibri" panose="020F0502020204030204" pitchFamily="34" charset="0"/>
              </a:rPr>
              <a:t>Слайд: </a:t>
            </a:r>
            <a:fld id="{D0BDBF05-B2DC-443F-8329-E4ED4053A77C}" type="slidenum">
              <a:rPr lang="en-US" sz="1000" b="1">
                <a:solidFill>
                  <a:srgbClr val="3C3C3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ru-RU" sz="1000" b="1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-71438" y="1493838"/>
            <a:ext cx="9372601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3201" y="699159"/>
            <a:ext cx="7898799" cy="633534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491912" y="1708351"/>
            <a:ext cx="8201539" cy="4547305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938811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sz="1600" b="1" baseline="-25000">
                <a:solidFill>
                  <a:srgbClr val="3C3C3C"/>
                </a:solidFill>
                <a:latin typeface="Calibri" panose="020F0502020204030204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ru-RU" sz="1000" b="1">
                <a:solidFill>
                  <a:srgbClr val="3C3C3C"/>
                </a:solidFill>
                <a:latin typeface="Calibri" panose="020F0502020204030204" pitchFamily="34" charset="0"/>
              </a:rPr>
              <a:t>Слайд: </a:t>
            </a:r>
            <a:fld id="{5FDE62C8-B71B-469A-BE2E-54371F0F65E9}" type="slidenum">
              <a:rPr lang="en-US" sz="1000" b="1">
                <a:solidFill>
                  <a:srgbClr val="3C3C3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ru-RU" sz="1000" b="1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6" name="Rectangle 5"/>
          <p:cNvSpPr/>
          <p:nvPr userDrawn="1"/>
        </p:nvSpPr>
        <p:spPr>
          <a:xfrm>
            <a:off x="-71438" y="1887538"/>
            <a:ext cx="9372601" cy="53975"/>
          </a:xfrm>
          <a:prstGeom prst="rect">
            <a:avLst/>
          </a:prstGeom>
          <a:gradFill>
            <a:gsLst>
              <a:gs pos="1000">
                <a:schemeClr val="tx2"/>
              </a:gs>
              <a:gs pos="68000">
                <a:schemeClr val="bg2"/>
              </a:gs>
              <a:gs pos="100000">
                <a:schemeClr val="accent1"/>
              </a:gs>
            </a:gsLst>
            <a:lin ang="1872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/>
          </a:p>
        </p:txBody>
      </p:sp>
      <p:sp>
        <p:nvSpPr>
          <p:cNvPr id="7" name="TextBox 5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8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83201" y="699158"/>
            <a:ext cx="7898799" cy="1096359"/>
          </a:xfrm>
          <a:prstGeom prst="rect">
            <a:avLst/>
          </a:prstGeom>
          <a:effectLst/>
        </p:spPr>
        <p:txBody>
          <a:bodyPr/>
          <a:lstStyle>
            <a:lvl1pPr>
              <a:lnSpc>
                <a:spcPct val="85000"/>
              </a:lnSpc>
              <a:defRPr sz="3600" b="1" u="none" baseline="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sz="quarter" idx="10"/>
          </p:nvPr>
        </p:nvSpPr>
        <p:spPr>
          <a:xfrm>
            <a:off x="491912" y="2049517"/>
            <a:ext cx="8201539" cy="4206139"/>
          </a:xfrm>
          <a:prstGeom prst="rect">
            <a:avLst/>
          </a:prstGeom>
        </p:spPr>
        <p:txBody>
          <a:bodyPr/>
          <a:lstStyle>
            <a:lvl1pPr>
              <a:buClr>
                <a:srgbClr val="005A64"/>
              </a:buClr>
              <a:buFont typeface="Arial" pitchFamily="34" charset="0"/>
              <a:buChar char="•"/>
              <a:defRPr sz="2400"/>
            </a:lvl1pPr>
            <a:lvl2pPr>
              <a:buClr>
                <a:srgbClr val="005A64"/>
              </a:buClr>
              <a:buFont typeface="Wingdings" pitchFamily="2" charset="2"/>
              <a:buChar char="§"/>
              <a:defRPr sz="1800">
                <a:solidFill>
                  <a:schemeClr val="tx1"/>
                </a:solidFill>
              </a:defRPr>
            </a:lvl2pPr>
            <a:lvl3pPr>
              <a:buClr>
                <a:srgbClr val="005A64"/>
              </a:buClr>
              <a:buFont typeface="Courier New" pitchFamily="49" charset="0"/>
              <a:buChar char="o"/>
              <a:defRPr sz="1600"/>
            </a:lvl3pPr>
            <a:lvl4pPr>
              <a:buClr>
                <a:srgbClr val="005A64"/>
              </a:buClr>
              <a:buFont typeface="Wingdings" pitchFamily="2" charset="2"/>
              <a:buChar char="v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9463383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ро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>
            <a:spLocks noChangeArrowheads="1"/>
          </p:cNvSpPr>
          <p:nvPr userDrawn="1"/>
        </p:nvSpPr>
        <p:spPr bwMode="auto">
          <a:xfrm>
            <a:off x="390525" y="6415088"/>
            <a:ext cx="1600200" cy="292100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sz="1600" b="1" baseline="-25000">
                <a:solidFill>
                  <a:srgbClr val="3C3C3C"/>
                </a:solidFill>
                <a:latin typeface="Calibri" panose="020F0502020204030204" pitchFamily="34" charset="0"/>
              </a:rPr>
              <a:t>www.docsvision.com</a:t>
            </a:r>
            <a:endParaRPr lang="ru-RU" sz="1600" b="1" baseline="-25000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3" name="Rectangle 12"/>
          <p:cNvSpPr>
            <a:spLocks noChangeArrowheads="1"/>
          </p:cNvSpPr>
          <p:nvPr userDrawn="1"/>
        </p:nvSpPr>
        <p:spPr bwMode="auto">
          <a:xfrm>
            <a:off x="7710488" y="6440488"/>
            <a:ext cx="1066800" cy="246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ru-RU" sz="1000" b="1">
                <a:solidFill>
                  <a:srgbClr val="3C3C3C"/>
                </a:solidFill>
                <a:latin typeface="Calibri" panose="020F0502020204030204" pitchFamily="34" charset="0"/>
              </a:rPr>
              <a:t>Слайд: </a:t>
            </a:r>
            <a:fld id="{567857B1-3CAB-430D-B42F-2AEFC42DE1EC}" type="slidenum">
              <a:rPr lang="en-US" sz="1000" b="1">
                <a:solidFill>
                  <a:srgbClr val="3C3C3C"/>
                </a:solidFill>
                <a:latin typeface="Calibri" panose="020F0502020204030204" pitchFamily="34" charset="0"/>
              </a:rPr>
              <a:pPr algn="ctr" eaLnBrk="1" hangingPunct="1"/>
              <a:t>‹#›</a:t>
            </a:fld>
            <a:endParaRPr lang="ru-RU" sz="1000" b="1">
              <a:solidFill>
                <a:srgbClr val="3C3C3C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-482600" y="3979863"/>
            <a:ext cx="1841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sz="1800" smtClean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168275"/>
            <a:ext cx="1852613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093069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">
    <p:bg>
      <p:bgPr>
        <a:gradFill flip="none" rotWithShape="1">
          <a:gsLst>
            <a:gs pos="0">
              <a:schemeClr val="tx2"/>
            </a:gs>
            <a:gs pos="100000">
              <a:schemeClr val="accent1"/>
            </a:gs>
            <a:gs pos="29000">
              <a:schemeClr val="bg2"/>
            </a:gs>
          </a:gsLst>
          <a:lin ang="203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64359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91" r:id="rId1"/>
    <p:sldLayoutId id="2147483992" r:id="rId2"/>
    <p:sldLayoutId id="2147483993" r:id="rId3"/>
    <p:sldLayoutId id="2147483994" r:id="rId4"/>
    <p:sldLayoutId id="2147483995" r:id="rId5"/>
    <p:sldLayoutId id="2147483996" r:id="rId6"/>
  </p:sldLayoutIdLst>
  <p:transition/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ＭＳ Ｐゴシック" charset="0"/>
          <a:cs typeface="+mj-cs"/>
        </a:defRPr>
      </a:lvl1pPr>
      <a:lvl2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2pPr>
      <a:lvl3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3pPr>
      <a:lvl4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4pPr>
      <a:lvl5pPr algn="l" rtl="0" eaLnBrk="0" fontAlgn="base" hangingPunct="0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Cambria" pitchFamily="18" charset="0"/>
          <a:ea typeface="ＭＳ Ｐゴシック" charset="0"/>
        </a:defRPr>
      </a:lvl5pPr>
      <a:lvl6pPr marL="4572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70000"/>
        </a:lnSpc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§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hlink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docsvision.com/TMDemo.htm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docsvision.com" TargetMode="External"/><Relationship Id="rId2" Type="http://schemas.openxmlformats.org/officeDocument/2006/relationships/hyperlink" Target="http://www.docsvision.com/TMDemo.html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3743329" y="2328742"/>
            <a:ext cx="5257802" cy="1944895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en-US" sz="5400" kern="0" dirty="0" smtClean="0"/>
              <a:t>Docsvision 4.5 </a:t>
            </a:r>
            <a:r>
              <a:rPr lang="ru-RU" sz="5400" kern="0" dirty="0" smtClean="0"/>
              <a:t/>
            </a:r>
            <a:br>
              <a:rPr lang="ru-RU" sz="5400" kern="0" dirty="0" smtClean="0"/>
            </a:br>
            <a:r>
              <a:rPr lang="ru-RU" sz="5400" kern="0" dirty="0" smtClean="0"/>
              <a:t>Топ-менеджер</a:t>
            </a:r>
            <a:endParaRPr lang="en-US" sz="5400" kern="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11030"/>
            <a:ext cx="3571874" cy="23803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34" y="4991001"/>
            <a:ext cx="1409897" cy="14098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39549" y="5342006"/>
            <a:ext cx="47516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000" dirty="0" smtClean="0">
                <a:latin typeface="+mn-lt"/>
              </a:rPr>
              <a:t>Ссылка на демо-версию</a:t>
            </a:r>
          </a:p>
          <a:p>
            <a:pPr algn="r"/>
            <a:r>
              <a:rPr lang="en-US" sz="2000" dirty="0">
                <a:latin typeface="+mn-lt"/>
                <a:hlinkClick r:id="rId4"/>
              </a:rPr>
              <a:t>http://</a:t>
            </a:r>
            <a:r>
              <a:rPr lang="en-US" sz="2000" dirty="0" smtClean="0">
                <a:latin typeface="+mn-lt"/>
                <a:hlinkClick r:id="rId4"/>
              </a:rPr>
              <a:t>www.docsvision.com/TMDemo.html</a:t>
            </a:r>
            <a:r>
              <a:rPr lang="ru-RU" sz="2000" dirty="0" smtClean="0">
                <a:latin typeface="+mn-lt"/>
              </a:rPr>
              <a:t> </a:t>
            </a:r>
            <a:endParaRPr 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1941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Ознакомление с документом</a:t>
            </a:r>
            <a:endParaRPr lang="en-US" sz="2400" kern="0" dirty="0"/>
          </a:p>
        </p:txBody>
      </p:sp>
      <p:pic>
        <p:nvPicPr>
          <p:cNvPr id="5" name="Picture 4" descr="C:\Users\iljushin.i\AppData\Local\Microsoft\Windows\Temporary Internet Files\Content.Word\IMG_0313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90" y="984375"/>
            <a:ext cx="5755467" cy="43162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1571623" y="4789567"/>
            <a:ext cx="709857" cy="709857"/>
          </a:xfrm>
          <a:prstGeom prst="ellipse">
            <a:avLst/>
          </a:prstGeom>
          <a:noFill/>
          <a:ln>
            <a:solidFill>
              <a:srgbClr val="FEC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512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Создание поручения</a:t>
            </a:r>
            <a:endParaRPr lang="en-US" sz="2400" kern="0" dirty="0"/>
          </a:p>
        </p:txBody>
      </p:sp>
      <p:pic>
        <p:nvPicPr>
          <p:cNvPr id="4" name="Рисунок 24" descr="IMG_023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5690" y="984375"/>
            <a:ext cx="5755467" cy="4316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371579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Ввод пунктов поручения</a:t>
            </a:r>
            <a:endParaRPr lang="en-US" sz="2400" kern="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90" y="984375"/>
            <a:ext cx="5555913" cy="43162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538604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Главный экран</a:t>
            </a:r>
            <a:endParaRPr lang="en-US" sz="2400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90" y="984375"/>
            <a:ext cx="5755467" cy="434568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4636287" y="2517512"/>
            <a:ext cx="1670373" cy="1670373"/>
          </a:xfrm>
          <a:prstGeom prst="ellipse">
            <a:avLst/>
          </a:prstGeom>
          <a:noFill/>
          <a:ln>
            <a:solidFill>
              <a:srgbClr val="FEC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04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Контроль поручения</a:t>
            </a:r>
            <a:endParaRPr lang="en-US" sz="2400" kern="0" dirty="0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90" y="984375"/>
            <a:ext cx="5755467" cy="431675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</p:pic>
      <p:sp>
        <p:nvSpPr>
          <p:cNvPr id="4" name="Oval 3"/>
          <p:cNvSpPr/>
          <p:nvPr/>
        </p:nvSpPr>
        <p:spPr>
          <a:xfrm>
            <a:off x="6761300" y="2089230"/>
            <a:ext cx="709857" cy="709857"/>
          </a:xfrm>
          <a:prstGeom prst="ellipse">
            <a:avLst/>
          </a:prstGeom>
          <a:noFill/>
          <a:ln>
            <a:solidFill>
              <a:srgbClr val="FEC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777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85043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Архитектура и ключевые особенности</a:t>
            </a:r>
            <a:endParaRPr lang="en-US" sz="4000" dirty="0">
              <a:latin typeface="+mn-lt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533084" y="2150919"/>
            <a:ext cx="6982267" cy="3635520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Клиент для </a:t>
            </a:r>
            <a:r>
              <a:rPr lang="en-US" dirty="0" smtClean="0"/>
              <a:t>iPad + </a:t>
            </a:r>
            <a:r>
              <a:rPr lang="ru-RU" dirty="0" smtClean="0"/>
              <a:t>сервер (+ </a:t>
            </a:r>
            <a:r>
              <a:rPr lang="en-US" dirty="0" smtClean="0"/>
              <a:t>Exchange</a:t>
            </a:r>
            <a:r>
              <a:rPr lang="ru-RU" dirty="0" smtClean="0"/>
              <a:t>)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Возможность организации </a:t>
            </a:r>
            <a:r>
              <a:rPr lang="en-US" dirty="0" smtClean="0"/>
              <a:t>DMZ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Поддержка офлайн работы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Интеграция со встроенным календарем и почтой</a:t>
            </a:r>
          </a:p>
        </p:txBody>
      </p:sp>
    </p:spTree>
    <p:extLst>
      <p:ext uri="{BB962C8B-B14F-4D97-AF65-F5344CB8AC3E}">
        <p14:creationId xmlns:p14="http://schemas.microsoft.com/office/powerpoint/2010/main" val="28495503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42930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Как лицензируется</a:t>
            </a:r>
            <a:endParaRPr lang="en-US" sz="4000" dirty="0">
              <a:latin typeface="+mn-lt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2118871" y="2679556"/>
            <a:ext cx="6682229" cy="3635520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Отдельно клиент и сервер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Стоимость сервера: 95 000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Стоимость клиента: 30 000</a:t>
            </a:r>
          </a:p>
        </p:txBody>
      </p:sp>
    </p:spTree>
    <p:extLst>
      <p:ext uri="{BB962C8B-B14F-4D97-AF65-F5344CB8AC3E}">
        <p14:creationId xmlns:p14="http://schemas.microsoft.com/office/powerpoint/2010/main" val="4043001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21387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Спасибо.</a:t>
            </a:r>
            <a:endParaRPr lang="en-US" sz="4000" dirty="0">
              <a:latin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02423" y="2131720"/>
            <a:ext cx="74818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+mn-lt"/>
                <a:hlinkClick r:id="rId2"/>
              </a:rPr>
              <a:t>http://</a:t>
            </a:r>
            <a:r>
              <a:rPr lang="en-US" sz="3200" dirty="0" smtClean="0">
                <a:latin typeface="+mn-lt"/>
                <a:hlinkClick r:id="rId2"/>
              </a:rPr>
              <a:t>www.docsvision.com/TMDemo.html</a:t>
            </a:r>
            <a:r>
              <a:rPr lang="ru-RU" sz="3200" dirty="0" smtClean="0">
                <a:latin typeface="+mn-lt"/>
              </a:rPr>
              <a:t> </a:t>
            </a:r>
            <a:endParaRPr lang="en-US" sz="3200" dirty="0"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76315" y="5176743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>
                <a:latin typeface="+mn-lt"/>
              </a:rPr>
              <a:t>ДоксВижн</a:t>
            </a:r>
            <a:endParaRPr lang="en-US" sz="2000" dirty="0">
              <a:latin typeface="+mn-lt"/>
            </a:endParaRPr>
          </a:p>
          <a:p>
            <a:r>
              <a:rPr lang="ru-RU" sz="2000" dirty="0">
                <a:latin typeface="+mn-lt"/>
              </a:rPr>
              <a:t>(812) 335-35-15</a:t>
            </a:r>
          </a:p>
          <a:p>
            <a:r>
              <a:rPr lang="en-US" sz="2000" dirty="0">
                <a:latin typeface="+mn-lt"/>
                <a:hlinkClick r:id="rId3"/>
              </a:rPr>
              <a:t>info@docsvision.com</a:t>
            </a:r>
            <a:endParaRPr lang="en-US" sz="2000" dirty="0">
              <a:latin typeface="+mn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8418" y="2716495"/>
            <a:ext cx="1409897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45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38904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«Топ-менеджер»</a:t>
            </a:r>
            <a:endParaRPr lang="en-US" sz="4000" dirty="0">
              <a:latin typeface="+mn-lt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733108" y="2079482"/>
            <a:ext cx="6682229" cy="3635520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Поддерживаются сценарии работы топ-менеджера предприятия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Индивидуальная настройка приложения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Офлайн работа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34" y="4991001"/>
            <a:ext cx="1409897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159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Главное окно приложения</a:t>
            </a:r>
            <a:endParaRPr lang="en-US" sz="2400" kern="0" dirty="0"/>
          </a:p>
        </p:txBody>
      </p:sp>
      <p:pic>
        <p:nvPicPr>
          <p:cNvPr id="3" name="Рисунок 651" descr="1 экран-R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23530" y="901384"/>
            <a:ext cx="5939790" cy="44551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34" y="4991001"/>
            <a:ext cx="1409897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111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Настраиваемый интерфейс</a:t>
            </a:r>
            <a:endParaRPr lang="en-US" sz="2400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29" y="1044582"/>
            <a:ext cx="5939790" cy="445484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234" y="4991001"/>
            <a:ext cx="1409897" cy="140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2567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64232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«Топ-менеджер» - Сценарии</a:t>
            </a:r>
            <a:endParaRPr lang="en-US" sz="4000" dirty="0">
              <a:latin typeface="+mn-lt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019227" y="1927245"/>
            <a:ext cx="7825229" cy="3635520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Работа с поручениями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Контроль выданных поручений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Согласование документов</a:t>
            </a:r>
          </a:p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Работа с документами, внесение пометок</a:t>
            </a:r>
          </a:p>
        </p:txBody>
      </p:sp>
    </p:spTree>
    <p:extLst>
      <p:ext uri="{BB962C8B-B14F-4D97-AF65-F5344CB8AC3E}">
        <p14:creationId xmlns:p14="http://schemas.microsoft.com/office/powerpoint/2010/main" val="2159813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69869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Дополнительные возможности</a:t>
            </a:r>
            <a:endParaRPr lang="en-US" sz="4000" dirty="0">
              <a:latin typeface="+mn-lt"/>
            </a:endParaRPr>
          </a:p>
        </p:txBody>
      </p:sp>
      <p:sp>
        <p:nvSpPr>
          <p:cNvPr id="10" name="Text Placeholder 2"/>
          <p:cNvSpPr txBox="1">
            <a:spLocks/>
          </p:cNvSpPr>
          <p:nvPr/>
        </p:nvSpPr>
        <p:spPr>
          <a:xfrm>
            <a:off x="1046936" y="2550700"/>
            <a:ext cx="7825229" cy="2450791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lnSpc>
                <a:spcPct val="150000"/>
              </a:lnSpc>
              <a:spcAft>
                <a:spcPts val="1200"/>
              </a:spcAft>
              <a:buNone/>
            </a:pPr>
            <a:r>
              <a:rPr lang="ru-RU" dirty="0" smtClean="0"/>
              <a:t>Отправка письма по поручению из </a:t>
            </a:r>
            <a:r>
              <a:rPr lang="en-US" dirty="0" smtClean="0"/>
              <a:t>iPad</a:t>
            </a:r>
            <a:endParaRPr lang="ru-RU" dirty="0" smtClean="0"/>
          </a:p>
          <a:p>
            <a:pPr marL="0" indent="0">
              <a:spcAft>
                <a:spcPts val="1200"/>
              </a:spcAft>
              <a:buNone/>
            </a:pPr>
            <a:r>
              <a:rPr lang="ru-RU" dirty="0" smtClean="0"/>
              <a:t>Создание напоминаний в стандартном календаре</a:t>
            </a:r>
          </a:p>
        </p:txBody>
      </p:sp>
    </p:spTree>
    <p:extLst>
      <p:ext uri="{BB962C8B-B14F-4D97-AF65-F5344CB8AC3E}">
        <p14:creationId xmlns:p14="http://schemas.microsoft.com/office/powerpoint/2010/main" val="108783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71493" y="771523"/>
            <a:ext cx="756700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latin typeface="+mn-lt"/>
              </a:rPr>
              <a:t>Сценарий работы с поручениями.</a:t>
            </a:r>
            <a:endParaRPr lang="en-US" sz="4000" dirty="0">
              <a:latin typeface="+mn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71493" y="1998405"/>
            <a:ext cx="7619650" cy="4280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200000"/>
              </a:lnSpc>
            </a:pPr>
            <a:r>
              <a:rPr lang="ru-RU" sz="2800" dirty="0" smtClean="0">
                <a:latin typeface="+mn-lt"/>
              </a:rPr>
              <a:t>1. Получение документов, требующих внимания</a:t>
            </a:r>
          </a:p>
          <a:p>
            <a:pPr lvl="0">
              <a:lnSpc>
                <a:spcPct val="200000"/>
              </a:lnSpc>
            </a:pPr>
            <a:r>
              <a:rPr lang="ru-RU" sz="2800" dirty="0" smtClean="0">
                <a:latin typeface="+mn-lt"/>
              </a:rPr>
              <a:t>2. Ознакомление с выбранным документом</a:t>
            </a:r>
          </a:p>
          <a:p>
            <a:pPr lvl="0">
              <a:lnSpc>
                <a:spcPct val="200000"/>
              </a:lnSpc>
            </a:pPr>
            <a:r>
              <a:rPr lang="ru-RU" sz="2800" dirty="0" smtClean="0">
                <a:latin typeface="+mn-lt"/>
              </a:rPr>
              <a:t>3. Создание поручения исполнителям</a:t>
            </a:r>
          </a:p>
          <a:p>
            <a:pPr lvl="0">
              <a:lnSpc>
                <a:spcPct val="200000"/>
              </a:lnSpc>
            </a:pPr>
            <a:r>
              <a:rPr lang="ru-RU" sz="2800" dirty="0" smtClean="0">
                <a:latin typeface="+mn-lt"/>
              </a:rPr>
              <a:t>4. Контроль исполнения</a:t>
            </a:r>
            <a:endParaRPr lang="en-US" sz="2800" dirty="0" smtClean="0">
              <a:latin typeface="+mn-lt"/>
            </a:endParaRPr>
          </a:p>
          <a:p>
            <a:pPr>
              <a:lnSpc>
                <a:spcPct val="200000"/>
              </a:lnSpc>
            </a:pP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0650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Главный экран</a:t>
            </a:r>
            <a:endParaRPr lang="en-US" sz="2400" kern="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5690" y="984375"/>
            <a:ext cx="5755467" cy="434568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3400423" y="3703374"/>
            <a:ext cx="1670373" cy="1670373"/>
          </a:xfrm>
          <a:prstGeom prst="ellipse">
            <a:avLst/>
          </a:prstGeom>
          <a:noFill/>
          <a:ln>
            <a:solidFill>
              <a:srgbClr val="FEC02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1340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5">
                <a:lumMod val="5000"/>
                <a:lumOff val="95000"/>
              </a:schemeClr>
            </a:gs>
            <a:gs pos="0">
              <a:schemeClr val="bg1">
                <a:lumMod val="8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2"/>
          <p:cNvSpPr txBox="1">
            <a:spLocks/>
          </p:cNvSpPr>
          <p:nvPr/>
        </p:nvSpPr>
        <p:spPr>
          <a:xfrm>
            <a:off x="542918" y="5499424"/>
            <a:ext cx="8101013" cy="461717"/>
          </a:xfrm>
          <a:prstGeom prst="rect">
            <a:avLst/>
          </a:prstGeom>
        </p:spPr>
        <p:txBody>
          <a:bodyPr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800">
                <a:solidFill>
                  <a:schemeClr val="hlink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spcAft>
                <a:spcPts val="1200"/>
              </a:spcAft>
              <a:buFont typeface="Wingdings" panose="05000000000000000000" pitchFamily="2" charset="2"/>
              <a:buNone/>
            </a:pPr>
            <a:r>
              <a:rPr lang="ru-RU" sz="2400" kern="0" dirty="0" smtClean="0"/>
              <a:t>Просмотр списка документов</a:t>
            </a:r>
            <a:endParaRPr lang="en-US" sz="2400" kern="0" dirty="0"/>
          </a:p>
        </p:txBody>
      </p:sp>
      <p:pic>
        <p:nvPicPr>
          <p:cNvPr id="4" name="Picture 3" descr="C:\Users\iljushin.i\AppData\Local\Microsoft\Windows\Temporary Internet Files\Content.Word\IMG_031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5690" y="984375"/>
            <a:ext cx="5755467" cy="431628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955676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ocsVision_new">
  <a:themeElements>
    <a:clrScheme name="Dv5">
      <a:dk1>
        <a:srgbClr val="262626"/>
      </a:dk1>
      <a:lt1>
        <a:srgbClr val="FFFFFF"/>
      </a:lt1>
      <a:dk2>
        <a:srgbClr val="00464C"/>
      </a:dk2>
      <a:lt2>
        <a:srgbClr val="00B26B"/>
      </a:lt2>
      <a:accent1>
        <a:srgbClr val="A6CE39"/>
      </a:accent1>
      <a:accent2>
        <a:srgbClr val="F05364"/>
      </a:accent2>
      <a:accent3>
        <a:srgbClr val="FEC020"/>
      </a:accent3>
      <a:accent4>
        <a:srgbClr val="FFF57C"/>
      </a:accent4>
      <a:accent5>
        <a:srgbClr val="DAEDEF"/>
      </a:accent5>
      <a:accent6>
        <a:srgbClr val="E37500"/>
      </a:accent6>
      <a:hlink>
        <a:srgbClr val="00645A"/>
      </a:hlink>
      <a:folHlink>
        <a:srgbClr val="00AC9C"/>
      </a:folHlink>
    </a:clrScheme>
    <a:fontScheme name="DV new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ocsVis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ocsVision 13">
        <a:dk1>
          <a:srgbClr val="000000"/>
        </a:dk1>
        <a:lt1>
          <a:srgbClr val="FFFFFF"/>
        </a:lt1>
        <a:dk2>
          <a:srgbClr val="00645A"/>
        </a:dk2>
        <a:lt2>
          <a:srgbClr val="80808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ocsVision 14">
        <a:dk1>
          <a:srgbClr val="000000"/>
        </a:dk1>
        <a:lt1>
          <a:srgbClr val="FFFFFF"/>
        </a:lt1>
        <a:dk2>
          <a:srgbClr val="00645A"/>
        </a:dk2>
        <a:lt2>
          <a:srgbClr val="000000"/>
        </a:lt2>
        <a:accent1>
          <a:srgbClr val="BBE0E3"/>
        </a:accent1>
        <a:accent2>
          <a:srgbClr val="FA82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E37500"/>
        </a:accent6>
        <a:hlink>
          <a:srgbClr val="00645A"/>
        </a:hlink>
        <a:folHlink>
          <a:srgbClr val="00AC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30182</TotalTime>
  <Words>166</Words>
  <Application>Microsoft Office PowerPoint</Application>
  <PresentationFormat>On-screen Show (4:3)</PresentationFormat>
  <Paragraphs>50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DocsVision_new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Tolkunov.A</dc:creator>
  <cp:lastModifiedBy>filimonova.a</cp:lastModifiedBy>
  <cp:revision>593</cp:revision>
  <dcterms:created xsi:type="dcterms:W3CDTF">2010-11-15T07:37:40Z</dcterms:created>
  <dcterms:modified xsi:type="dcterms:W3CDTF">2013-03-26T07:28:33Z</dcterms:modified>
</cp:coreProperties>
</file>